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60"/>
  </p:notesMasterIdLst>
  <p:sldIdLst>
    <p:sldId id="256" r:id="rId2"/>
    <p:sldId id="286" r:id="rId3"/>
    <p:sldId id="288" r:id="rId4"/>
    <p:sldId id="263" r:id="rId5"/>
    <p:sldId id="381" r:id="rId6"/>
    <p:sldId id="513" r:id="rId7"/>
    <p:sldId id="260" r:id="rId8"/>
    <p:sldId id="305" r:id="rId9"/>
    <p:sldId id="306" r:id="rId10"/>
    <p:sldId id="308" r:id="rId11"/>
    <p:sldId id="522" r:id="rId12"/>
    <p:sldId id="523" r:id="rId13"/>
    <p:sldId id="311" r:id="rId14"/>
    <p:sldId id="524" r:id="rId15"/>
    <p:sldId id="525" r:id="rId16"/>
    <p:sldId id="514" r:id="rId17"/>
    <p:sldId id="317" r:id="rId18"/>
    <p:sldId id="314" r:id="rId19"/>
    <p:sldId id="318" r:id="rId20"/>
    <p:sldId id="321" r:id="rId21"/>
    <p:sldId id="426" r:id="rId22"/>
    <p:sldId id="326" r:id="rId23"/>
    <p:sldId id="516" r:id="rId24"/>
    <p:sldId id="526" r:id="rId25"/>
    <p:sldId id="527" r:id="rId26"/>
    <p:sldId id="517" r:id="rId27"/>
    <p:sldId id="497" r:id="rId28"/>
    <p:sldId id="328" r:id="rId29"/>
    <p:sldId id="429" r:id="rId30"/>
    <p:sldId id="330" r:id="rId31"/>
    <p:sldId id="528" r:id="rId32"/>
    <p:sldId id="529" r:id="rId33"/>
    <p:sldId id="435" r:id="rId34"/>
    <p:sldId id="530" r:id="rId35"/>
    <p:sldId id="436" r:id="rId36"/>
    <p:sldId id="437" r:id="rId37"/>
    <p:sldId id="438" r:id="rId38"/>
    <p:sldId id="520" r:id="rId39"/>
    <p:sldId id="531" r:id="rId40"/>
    <p:sldId id="533" r:id="rId41"/>
    <p:sldId id="440" r:id="rId42"/>
    <p:sldId id="532" r:id="rId43"/>
    <p:sldId id="441" r:id="rId44"/>
    <p:sldId id="534" r:id="rId45"/>
    <p:sldId id="521" r:id="rId46"/>
    <p:sldId id="443" r:id="rId47"/>
    <p:sldId id="535" r:id="rId48"/>
    <p:sldId id="445" r:id="rId49"/>
    <p:sldId id="446" r:id="rId50"/>
    <p:sldId id="536" r:id="rId51"/>
    <p:sldId id="447" r:id="rId52"/>
    <p:sldId id="537" r:id="rId53"/>
    <p:sldId id="448" r:id="rId54"/>
    <p:sldId id="538" r:id="rId55"/>
    <p:sldId id="449" r:id="rId56"/>
    <p:sldId id="450" r:id="rId57"/>
    <p:sldId id="451" r:id="rId58"/>
    <p:sldId id="373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67" autoAdjust="0"/>
    <p:restoredTop sz="78372" autoAdjust="0"/>
  </p:normalViewPr>
  <p:slideViewPr>
    <p:cSldViewPr snapToGrid="0">
      <p:cViewPr varScale="1">
        <p:scale>
          <a:sx n="66" d="100"/>
          <a:sy n="66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BCABC-C051-462B-9283-1722DA4B2F43}" type="doc">
      <dgm:prSet loTypeId="urn:microsoft.com/office/officeart/2005/8/layout/hierarchy4" loCatId="list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2709AD83-D02A-4B37-B9C5-1EF7B0196CA1}">
      <dgm:prSet phldrT="[Text]"/>
      <dgm:spPr/>
      <dgm:t>
        <a:bodyPr/>
        <a:lstStyle/>
        <a:p>
          <a:r>
            <a:rPr lang="en-US" b="1" dirty="0">
              <a:latin typeface="Agency FB" pitchFamily="34" charset="0"/>
            </a:rPr>
            <a:t>Data Types</a:t>
          </a:r>
        </a:p>
      </dgm:t>
    </dgm:pt>
    <dgm:pt modelId="{B203DA60-C9D0-41AD-9C25-8EADCEC0D141}" type="parTrans" cxnId="{7ECE0955-1EFF-41B4-BDB8-353B2B41B5FD}">
      <dgm:prSet/>
      <dgm:spPr/>
      <dgm:t>
        <a:bodyPr/>
        <a:lstStyle/>
        <a:p>
          <a:endParaRPr lang="en-US"/>
        </a:p>
      </dgm:t>
    </dgm:pt>
    <dgm:pt modelId="{4FC9D925-EA10-41B6-B916-0E9365ECAFBA}" type="sibTrans" cxnId="{7ECE0955-1EFF-41B4-BDB8-353B2B41B5FD}">
      <dgm:prSet/>
      <dgm:spPr/>
      <dgm:t>
        <a:bodyPr/>
        <a:lstStyle/>
        <a:p>
          <a:endParaRPr lang="en-US"/>
        </a:p>
      </dgm:t>
    </dgm:pt>
    <dgm:pt modelId="{BB4E1A88-D33B-438C-9747-94BFE06F2AF7}">
      <dgm:prSet phldrT="[Text]"/>
      <dgm:spPr/>
      <dgm:t>
        <a:bodyPr/>
        <a:lstStyle/>
        <a:p>
          <a:r>
            <a:rPr lang="en-US" b="1">
              <a:latin typeface="Agency FB" pitchFamily="34" charset="0"/>
            </a:rPr>
            <a:t>Structured</a:t>
          </a:r>
          <a:endParaRPr lang="en-US" b="1" dirty="0">
            <a:latin typeface="Agency FB" pitchFamily="34" charset="0"/>
          </a:endParaRPr>
        </a:p>
      </dgm:t>
    </dgm:pt>
    <dgm:pt modelId="{42A2255B-507E-47A1-B5B6-54CC4C11F088}" type="parTrans" cxnId="{7AA858D9-85EB-4B08-967C-6F18FA527590}">
      <dgm:prSet/>
      <dgm:spPr/>
      <dgm:t>
        <a:bodyPr/>
        <a:lstStyle/>
        <a:p>
          <a:endParaRPr lang="en-US"/>
        </a:p>
      </dgm:t>
    </dgm:pt>
    <dgm:pt modelId="{75DCF2B5-5138-4FDA-96D2-93DD3E0F0375}" type="sibTrans" cxnId="{7AA858D9-85EB-4B08-967C-6F18FA527590}">
      <dgm:prSet/>
      <dgm:spPr/>
      <dgm:t>
        <a:bodyPr/>
        <a:lstStyle/>
        <a:p>
          <a:endParaRPr lang="en-US"/>
        </a:p>
      </dgm:t>
    </dgm:pt>
    <dgm:pt modelId="{66A5358D-0B39-417F-BD55-63312276CDF3}">
      <dgm:prSet phldrT="[Text]"/>
      <dgm:spPr/>
      <dgm:t>
        <a:bodyPr/>
        <a:lstStyle/>
        <a:p>
          <a:r>
            <a:rPr lang="en-US" b="1">
              <a:latin typeface="Agency FB" pitchFamily="34" charset="0"/>
            </a:rPr>
            <a:t>Integral</a:t>
          </a:r>
          <a:endParaRPr lang="en-US" b="1" dirty="0">
            <a:latin typeface="Agency FB" pitchFamily="34" charset="0"/>
          </a:endParaRPr>
        </a:p>
      </dgm:t>
    </dgm:pt>
    <dgm:pt modelId="{22CE7179-E62B-4E74-BF1E-87A3D97E6C82}" type="parTrans" cxnId="{7489B6B0-5289-4F2F-A2A1-F7E98CD81A47}">
      <dgm:prSet/>
      <dgm:spPr/>
      <dgm:t>
        <a:bodyPr/>
        <a:lstStyle/>
        <a:p>
          <a:endParaRPr lang="en-US"/>
        </a:p>
      </dgm:t>
    </dgm:pt>
    <dgm:pt modelId="{FEB032CE-6BC4-475A-80E3-558B19A6E610}" type="sibTrans" cxnId="{7489B6B0-5289-4F2F-A2A1-F7E98CD81A47}">
      <dgm:prSet/>
      <dgm:spPr/>
      <dgm:t>
        <a:bodyPr/>
        <a:lstStyle/>
        <a:p>
          <a:endParaRPr lang="en-US"/>
        </a:p>
      </dgm:t>
    </dgm:pt>
    <dgm:pt modelId="{80CC9211-B5FB-430B-9C06-BF6F7A3312A2}">
      <dgm:prSet phldrT="[Text]"/>
      <dgm:spPr/>
      <dgm:t>
        <a:bodyPr/>
        <a:lstStyle/>
        <a:p>
          <a:r>
            <a:rPr lang="en-US" b="1">
              <a:latin typeface="Agency FB" pitchFamily="34" charset="0"/>
            </a:rPr>
            <a:t>Floating-Point</a:t>
          </a:r>
          <a:endParaRPr lang="en-US" b="1" dirty="0">
            <a:latin typeface="Agency FB" pitchFamily="34" charset="0"/>
          </a:endParaRPr>
        </a:p>
      </dgm:t>
    </dgm:pt>
    <dgm:pt modelId="{08D7E59B-BABC-41BF-9756-A9551F26121A}" type="parTrans" cxnId="{4A5D2869-1C72-463A-AEB4-D3AF7B2E12C3}">
      <dgm:prSet/>
      <dgm:spPr/>
      <dgm:t>
        <a:bodyPr/>
        <a:lstStyle/>
        <a:p>
          <a:endParaRPr lang="en-US"/>
        </a:p>
      </dgm:t>
    </dgm:pt>
    <dgm:pt modelId="{2442A7F1-22AD-41CD-A734-F5CE7B4DEEE0}" type="sibTrans" cxnId="{4A5D2869-1C72-463A-AEB4-D3AF7B2E12C3}">
      <dgm:prSet/>
      <dgm:spPr/>
      <dgm:t>
        <a:bodyPr/>
        <a:lstStyle/>
        <a:p>
          <a:endParaRPr lang="en-US"/>
        </a:p>
      </dgm:t>
    </dgm:pt>
    <dgm:pt modelId="{A4CBF90D-DF31-401F-B8ED-8BC20B53EB2F}">
      <dgm:prSet phldrT="[Text]"/>
      <dgm:spPr/>
      <dgm:t>
        <a:bodyPr/>
        <a:lstStyle/>
        <a:p>
          <a:r>
            <a:rPr lang="en-US" b="1">
              <a:latin typeface="Agency FB" pitchFamily="34" charset="0"/>
            </a:rPr>
            <a:t>Pointers</a:t>
          </a:r>
          <a:endParaRPr lang="en-US" b="1" dirty="0">
            <a:latin typeface="Agency FB" pitchFamily="34" charset="0"/>
          </a:endParaRPr>
        </a:p>
      </dgm:t>
    </dgm:pt>
    <dgm:pt modelId="{DE9F614F-6241-4586-B1E2-349798B77D59}" type="parTrans" cxnId="{73B70172-A5FF-404C-8580-5564CC28E5B1}">
      <dgm:prSet/>
      <dgm:spPr/>
      <dgm:t>
        <a:bodyPr/>
        <a:lstStyle/>
        <a:p>
          <a:endParaRPr lang="en-US"/>
        </a:p>
      </dgm:t>
    </dgm:pt>
    <dgm:pt modelId="{DA76B39E-AA92-4060-A05E-540E809C39D7}" type="sibTrans" cxnId="{73B70172-A5FF-404C-8580-5564CC28E5B1}">
      <dgm:prSet/>
      <dgm:spPr/>
      <dgm:t>
        <a:bodyPr/>
        <a:lstStyle/>
        <a:p>
          <a:endParaRPr lang="en-US"/>
        </a:p>
      </dgm:t>
    </dgm:pt>
    <dgm:pt modelId="{E05B344E-7381-4B19-B568-31B03F0F2313}">
      <dgm:prSet phldrT="[Text]" custT="1"/>
      <dgm:spPr/>
      <dgm:t>
        <a:bodyPr/>
        <a:lstStyle/>
        <a:p>
          <a:r>
            <a:rPr lang="en-US" sz="3200" b="1">
              <a:latin typeface="Agency FB" pitchFamily="34" charset="0"/>
            </a:rPr>
            <a:t>Simple</a:t>
          </a:r>
          <a:endParaRPr lang="en-US" sz="3200" b="1" dirty="0">
            <a:latin typeface="Agency FB" pitchFamily="34" charset="0"/>
          </a:endParaRPr>
        </a:p>
      </dgm:t>
    </dgm:pt>
    <dgm:pt modelId="{27F7238B-7B6A-493F-8166-302ED6DD976D}" type="parTrans" cxnId="{765E3905-6E66-4ACF-A52B-DF7C5CEBAF29}">
      <dgm:prSet/>
      <dgm:spPr/>
      <dgm:t>
        <a:bodyPr/>
        <a:lstStyle/>
        <a:p>
          <a:endParaRPr lang="en-US"/>
        </a:p>
      </dgm:t>
    </dgm:pt>
    <dgm:pt modelId="{4B81F997-DDFE-4AAA-9A5B-53B93212DBA0}" type="sibTrans" cxnId="{765E3905-6E66-4ACF-A52B-DF7C5CEBAF29}">
      <dgm:prSet/>
      <dgm:spPr/>
      <dgm:t>
        <a:bodyPr/>
        <a:lstStyle/>
        <a:p>
          <a:endParaRPr lang="en-US"/>
        </a:p>
      </dgm:t>
    </dgm:pt>
    <dgm:pt modelId="{2072877D-0EC1-445F-898B-146E47983B73}">
      <dgm:prSet phldrT="[Text]"/>
      <dgm:spPr/>
      <dgm:t>
        <a:bodyPr/>
        <a:lstStyle/>
        <a:p>
          <a:r>
            <a:rPr lang="en-US" b="1">
              <a:latin typeface="Agency FB" pitchFamily="34" charset="0"/>
            </a:rPr>
            <a:t>Enumeration</a:t>
          </a:r>
          <a:endParaRPr lang="en-US" b="1" dirty="0">
            <a:latin typeface="Agency FB" pitchFamily="34" charset="0"/>
          </a:endParaRPr>
        </a:p>
      </dgm:t>
    </dgm:pt>
    <dgm:pt modelId="{3015B4D6-6DC8-49CF-8FE4-D31DC76D7693}" type="parTrans" cxnId="{551709F3-CA06-43BC-B646-11034EFD8FED}">
      <dgm:prSet/>
      <dgm:spPr/>
      <dgm:t>
        <a:bodyPr/>
        <a:lstStyle/>
        <a:p>
          <a:endParaRPr lang="en-US"/>
        </a:p>
      </dgm:t>
    </dgm:pt>
    <dgm:pt modelId="{5885F13C-08B7-45E8-B910-C1ECC2903B8A}" type="sibTrans" cxnId="{551709F3-CA06-43BC-B646-11034EFD8FED}">
      <dgm:prSet/>
      <dgm:spPr/>
      <dgm:t>
        <a:bodyPr/>
        <a:lstStyle/>
        <a:p>
          <a:endParaRPr lang="en-US"/>
        </a:p>
      </dgm:t>
    </dgm:pt>
    <dgm:pt modelId="{18639F19-D5EA-424C-829F-CDD9124E2C12}" type="pres">
      <dgm:prSet presAssocID="{CDFBCABC-C051-462B-9283-1722DA4B2F4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5CDEEFA-984C-4D66-BECF-D847E6E47B94}" type="pres">
      <dgm:prSet presAssocID="{2709AD83-D02A-4B37-B9C5-1EF7B0196CA1}" presName="vertOne" presStyleCnt="0"/>
      <dgm:spPr/>
    </dgm:pt>
    <dgm:pt modelId="{D32B4415-33AB-44FB-92CB-FA59F48CA175}" type="pres">
      <dgm:prSet presAssocID="{2709AD83-D02A-4B37-B9C5-1EF7B0196CA1}" presName="txOne" presStyleLbl="node0" presStyleIdx="0" presStyleCnt="1">
        <dgm:presLayoutVars>
          <dgm:chPref val="3"/>
        </dgm:presLayoutVars>
      </dgm:prSet>
      <dgm:spPr/>
    </dgm:pt>
    <dgm:pt modelId="{958E3378-BCFF-4C6B-96B7-D8F5A3C8AA99}" type="pres">
      <dgm:prSet presAssocID="{2709AD83-D02A-4B37-B9C5-1EF7B0196CA1}" presName="parTransOne" presStyleCnt="0"/>
      <dgm:spPr/>
    </dgm:pt>
    <dgm:pt modelId="{1CA56936-2838-4A38-B95D-3620C5D940C9}" type="pres">
      <dgm:prSet presAssocID="{2709AD83-D02A-4B37-B9C5-1EF7B0196CA1}" presName="horzOne" presStyleCnt="0"/>
      <dgm:spPr/>
    </dgm:pt>
    <dgm:pt modelId="{A1B945BF-8F4A-469B-A4BA-6A946187E20C}" type="pres">
      <dgm:prSet presAssocID="{BB4E1A88-D33B-438C-9747-94BFE06F2AF7}" presName="vertTwo" presStyleCnt="0"/>
      <dgm:spPr/>
    </dgm:pt>
    <dgm:pt modelId="{49BFFB26-3B86-4C99-925C-025203873C09}" type="pres">
      <dgm:prSet presAssocID="{BB4E1A88-D33B-438C-9747-94BFE06F2AF7}" presName="txTwo" presStyleLbl="node2" presStyleIdx="0" presStyleCnt="3">
        <dgm:presLayoutVars>
          <dgm:chPref val="3"/>
        </dgm:presLayoutVars>
      </dgm:prSet>
      <dgm:spPr/>
    </dgm:pt>
    <dgm:pt modelId="{0541DF7D-9742-4F12-8ACE-694D9D5C5994}" type="pres">
      <dgm:prSet presAssocID="{BB4E1A88-D33B-438C-9747-94BFE06F2AF7}" presName="horzTwo" presStyleCnt="0"/>
      <dgm:spPr/>
    </dgm:pt>
    <dgm:pt modelId="{AE9DC9B9-B2C8-473B-BEF5-802BBB996983}" type="pres">
      <dgm:prSet presAssocID="{75DCF2B5-5138-4FDA-96D2-93DD3E0F0375}" presName="sibSpaceTwo" presStyleCnt="0"/>
      <dgm:spPr/>
    </dgm:pt>
    <dgm:pt modelId="{27C81FFB-8A86-41C7-9588-0664C465D5CE}" type="pres">
      <dgm:prSet presAssocID="{E05B344E-7381-4B19-B568-31B03F0F2313}" presName="vertTwo" presStyleCnt="0"/>
      <dgm:spPr/>
    </dgm:pt>
    <dgm:pt modelId="{4EBD983B-BC7D-4340-97CC-541C26324DEC}" type="pres">
      <dgm:prSet presAssocID="{E05B344E-7381-4B19-B568-31B03F0F2313}" presName="txTwo" presStyleLbl="node2" presStyleIdx="1" presStyleCnt="3">
        <dgm:presLayoutVars>
          <dgm:chPref val="3"/>
        </dgm:presLayoutVars>
      </dgm:prSet>
      <dgm:spPr/>
    </dgm:pt>
    <dgm:pt modelId="{6E1FFD9E-0058-4BFE-9D15-F95E13831FD9}" type="pres">
      <dgm:prSet presAssocID="{E05B344E-7381-4B19-B568-31B03F0F2313}" presName="parTransTwo" presStyleCnt="0"/>
      <dgm:spPr/>
    </dgm:pt>
    <dgm:pt modelId="{0405566D-E8DE-42C6-8AC5-BB536901A378}" type="pres">
      <dgm:prSet presAssocID="{E05B344E-7381-4B19-B568-31B03F0F2313}" presName="horzTwo" presStyleCnt="0"/>
      <dgm:spPr/>
    </dgm:pt>
    <dgm:pt modelId="{5781CEE4-7192-480A-B74B-DEFF01C351DF}" type="pres">
      <dgm:prSet presAssocID="{66A5358D-0B39-417F-BD55-63312276CDF3}" presName="vertThree" presStyleCnt="0"/>
      <dgm:spPr/>
    </dgm:pt>
    <dgm:pt modelId="{0B452C4E-89A7-41C7-95FC-567687C24F05}" type="pres">
      <dgm:prSet presAssocID="{66A5358D-0B39-417F-BD55-63312276CDF3}" presName="txThree" presStyleLbl="node3" presStyleIdx="0" presStyleCnt="3">
        <dgm:presLayoutVars>
          <dgm:chPref val="3"/>
        </dgm:presLayoutVars>
      </dgm:prSet>
      <dgm:spPr/>
    </dgm:pt>
    <dgm:pt modelId="{E34D9229-65E4-4586-87A5-3D08147D2894}" type="pres">
      <dgm:prSet presAssocID="{66A5358D-0B39-417F-BD55-63312276CDF3}" presName="horzThree" presStyleCnt="0"/>
      <dgm:spPr/>
    </dgm:pt>
    <dgm:pt modelId="{DB07C9E0-FAFE-475A-BDD1-3BF0D226371C}" type="pres">
      <dgm:prSet presAssocID="{FEB032CE-6BC4-475A-80E3-558B19A6E610}" presName="sibSpaceThree" presStyleCnt="0"/>
      <dgm:spPr/>
    </dgm:pt>
    <dgm:pt modelId="{9A30952F-C020-4D05-BC8E-D23505DC6AFD}" type="pres">
      <dgm:prSet presAssocID="{80CC9211-B5FB-430B-9C06-BF6F7A3312A2}" presName="vertThree" presStyleCnt="0"/>
      <dgm:spPr/>
    </dgm:pt>
    <dgm:pt modelId="{C0FA949C-E41F-4266-8DFF-AF5CD8FDF2F1}" type="pres">
      <dgm:prSet presAssocID="{80CC9211-B5FB-430B-9C06-BF6F7A3312A2}" presName="txThree" presStyleLbl="node3" presStyleIdx="1" presStyleCnt="3">
        <dgm:presLayoutVars>
          <dgm:chPref val="3"/>
        </dgm:presLayoutVars>
      </dgm:prSet>
      <dgm:spPr/>
    </dgm:pt>
    <dgm:pt modelId="{7839F138-A71A-49C5-969D-A7D675E66EAB}" type="pres">
      <dgm:prSet presAssocID="{80CC9211-B5FB-430B-9C06-BF6F7A3312A2}" presName="horzThree" presStyleCnt="0"/>
      <dgm:spPr/>
    </dgm:pt>
    <dgm:pt modelId="{7B735ACC-4100-41CB-9F49-B90067D8C180}" type="pres">
      <dgm:prSet presAssocID="{2442A7F1-22AD-41CD-A734-F5CE7B4DEEE0}" presName="sibSpaceThree" presStyleCnt="0"/>
      <dgm:spPr/>
    </dgm:pt>
    <dgm:pt modelId="{B228356B-D1E8-4673-8928-328771C539AD}" type="pres">
      <dgm:prSet presAssocID="{2072877D-0EC1-445F-898B-146E47983B73}" presName="vertThree" presStyleCnt="0"/>
      <dgm:spPr/>
    </dgm:pt>
    <dgm:pt modelId="{B73F395E-6D4D-4349-83F7-DAACBEAF6B29}" type="pres">
      <dgm:prSet presAssocID="{2072877D-0EC1-445F-898B-146E47983B73}" presName="txThree" presStyleLbl="node3" presStyleIdx="2" presStyleCnt="3">
        <dgm:presLayoutVars>
          <dgm:chPref val="3"/>
        </dgm:presLayoutVars>
      </dgm:prSet>
      <dgm:spPr/>
    </dgm:pt>
    <dgm:pt modelId="{127A6DF3-CF69-4226-8EC5-9B24FB5D0BC5}" type="pres">
      <dgm:prSet presAssocID="{2072877D-0EC1-445F-898B-146E47983B73}" presName="horzThree" presStyleCnt="0"/>
      <dgm:spPr/>
    </dgm:pt>
    <dgm:pt modelId="{4FB43C25-C62A-4A36-ADAF-D68A46C3CBC2}" type="pres">
      <dgm:prSet presAssocID="{4B81F997-DDFE-4AAA-9A5B-53B93212DBA0}" presName="sibSpaceTwo" presStyleCnt="0"/>
      <dgm:spPr/>
    </dgm:pt>
    <dgm:pt modelId="{9529E2A2-774B-46F8-8E32-82220099F263}" type="pres">
      <dgm:prSet presAssocID="{A4CBF90D-DF31-401F-B8ED-8BC20B53EB2F}" presName="vertTwo" presStyleCnt="0"/>
      <dgm:spPr/>
    </dgm:pt>
    <dgm:pt modelId="{773110C7-6381-45BF-95D9-06996FBC96BE}" type="pres">
      <dgm:prSet presAssocID="{A4CBF90D-DF31-401F-B8ED-8BC20B53EB2F}" presName="txTwo" presStyleLbl="node2" presStyleIdx="2" presStyleCnt="3">
        <dgm:presLayoutVars>
          <dgm:chPref val="3"/>
        </dgm:presLayoutVars>
      </dgm:prSet>
      <dgm:spPr/>
    </dgm:pt>
    <dgm:pt modelId="{F15B1EEA-EBF7-48C5-BAE2-39285716E88B}" type="pres">
      <dgm:prSet presAssocID="{A4CBF90D-DF31-401F-B8ED-8BC20B53EB2F}" presName="horzTwo" presStyleCnt="0"/>
      <dgm:spPr/>
    </dgm:pt>
  </dgm:ptLst>
  <dgm:cxnLst>
    <dgm:cxn modelId="{765E3905-6E66-4ACF-A52B-DF7C5CEBAF29}" srcId="{2709AD83-D02A-4B37-B9C5-1EF7B0196CA1}" destId="{E05B344E-7381-4B19-B568-31B03F0F2313}" srcOrd="1" destOrd="0" parTransId="{27F7238B-7B6A-493F-8166-302ED6DD976D}" sibTransId="{4B81F997-DDFE-4AAA-9A5B-53B93212DBA0}"/>
    <dgm:cxn modelId="{5068051B-4359-455D-B104-C173BA9DE1C5}" type="presOf" srcId="{2072877D-0EC1-445F-898B-146E47983B73}" destId="{B73F395E-6D4D-4349-83F7-DAACBEAF6B29}" srcOrd="0" destOrd="0" presId="urn:microsoft.com/office/officeart/2005/8/layout/hierarchy4"/>
    <dgm:cxn modelId="{758B1020-472C-4D1B-A6D5-130EEB67E513}" type="presOf" srcId="{2709AD83-D02A-4B37-B9C5-1EF7B0196CA1}" destId="{D32B4415-33AB-44FB-92CB-FA59F48CA175}" srcOrd="0" destOrd="0" presId="urn:microsoft.com/office/officeart/2005/8/layout/hierarchy4"/>
    <dgm:cxn modelId="{4A5D2869-1C72-463A-AEB4-D3AF7B2E12C3}" srcId="{E05B344E-7381-4B19-B568-31B03F0F2313}" destId="{80CC9211-B5FB-430B-9C06-BF6F7A3312A2}" srcOrd="1" destOrd="0" parTransId="{08D7E59B-BABC-41BF-9756-A9551F26121A}" sibTransId="{2442A7F1-22AD-41CD-A734-F5CE7B4DEEE0}"/>
    <dgm:cxn modelId="{017B384A-7880-45B0-943F-5080027B3923}" type="presOf" srcId="{BB4E1A88-D33B-438C-9747-94BFE06F2AF7}" destId="{49BFFB26-3B86-4C99-925C-025203873C09}" srcOrd="0" destOrd="0" presId="urn:microsoft.com/office/officeart/2005/8/layout/hierarchy4"/>
    <dgm:cxn modelId="{73B70172-A5FF-404C-8580-5564CC28E5B1}" srcId="{2709AD83-D02A-4B37-B9C5-1EF7B0196CA1}" destId="{A4CBF90D-DF31-401F-B8ED-8BC20B53EB2F}" srcOrd="2" destOrd="0" parTransId="{DE9F614F-6241-4586-B1E2-349798B77D59}" sibTransId="{DA76B39E-AA92-4060-A05E-540E809C39D7}"/>
    <dgm:cxn modelId="{7ECE0955-1EFF-41B4-BDB8-353B2B41B5FD}" srcId="{CDFBCABC-C051-462B-9283-1722DA4B2F43}" destId="{2709AD83-D02A-4B37-B9C5-1EF7B0196CA1}" srcOrd="0" destOrd="0" parTransId="{B203DA60-C9D0-41AD-9C25-8EADCEC0D141}" sibTransId="{4FC9D925-EA10-41B6-B916-0E9365ECAFBA}"/>
    <dgm:cxn modelId="{8B6CBF7C-291E-45C4-B1AA-8EDCA0DCE775}" type="presOf" srcId="{A4CBF90D-DF31-401F-B8ED-8BC20B53EB2F}" destId="{773110C7-6381-45BF-95D9-06996FBC96BE}" srcOrd="0" destOrd="0" presId="urn:microsoft.com/office/officeart/2005/8/layout/hierarchy4"/>
    <dgm:cxn modelId="{D005749F-F1A3-404E-BACB-82192BEACE9C}" type="presOf" srcId="{80CC9211-B5FB-430B-9C06-BF6F7A3312A2}" destId="{C0FA949C-E41F-4266-8DFF-AF5CD8FDF2F1}" srcOrd="0" destOrd="0" presId="urn:microsoft.com/office/officeart/2005/8/layout/hierarchy4"/>
    <dgm:cxn modelId="{A5EB0BA6-1DFA-4B19-ADEC-396BD06A8D91}" type="presOf" srcId="{66A5358D-0B39-417F-BD55-63312276CDF3}" destId="{0B452C4E-89A7-41C7-95FC-567687C24F05}" srcOrd="0" destOrd="0" presId="urn:microsoft.com/office/officeart/2005/8/layout/hierarchy4"/>
    <dgm:cxn modelId="{7489B6B0-5289-4F2F-A2A1-F7E98CD81A47}" srcId="{E05B344E-7381-4B19-B568-31B03F0F2313}" destId="{66A5358D-0B39-417F-BD55-63312276CDF3}" srcOrd="0" destOrd="0" parTransId="{22CE7179-E62B-4E74-BF1E-87A3D97E6C82}" sibTransId="{FEB032CE-6BC4-475A-80E3-558B19A6E610}"/>
    <dgm:cxn modelId="{669323B6-BFE2-4793-951B-05B9BC99F67D}" type="presOf" srcId="{CDFBCABC-C051-462B-9283-1722DA4B2F43}" destId="{18639F19-D5EA-424C-829F-CDD9124E2C12}" srcOrd="0" destOrd="0" presId="urn:microsoft.com/office/officeart/2005/8/layout/hierarchy4"/>
    <dgm:cxn modelId="{BB6A70C9-FD58-461F-BC60-2D4A6C27F184}" type="presOf" srcId="{E05B344E-7381-4B19-B568-31B03F0F2313}" destId="{4EBD983B-BC7D-4340-97CC-541C26324DEC}" srcOrd="0" destOrd="0" presId="urn:microsoft.com/office/officeart/2005/8/layout/hierarchy4"/>
    <dgm:cxn modelId="{7AA858D9-85EB-4B08-967C-6F18FA527590}" srcId="{2709AD83-D02A-4B37-B9C5-1EF7B0196CA1}" destId="{BB4E1A88-D33B-438C-9747-94BFE06F2AF7}" srcOrd="0" destOrd="0" parTransId="{42A2255B-507E-47A1-B5B6-54CC4C11F088}" sibTransId="{75DCF2B5-5138-4FDA-96D2-93DD3E0F0375}"/>
    <dgm:cxn modelId="{551709F3-CA06-43BC-B646-11034EFD8FED}" srcId="{E05B344E-7381-4B19-B568-31B03F0F2313}" destId="{2072877D-0EC1-445F-898B-146E47983B73}" srcOrd="2" destOrd="0" parTransId="{3015B4D6-6DC8-49CF-8FE4-D31DC76D7693}" sibTransId="{5885F13C-08B7-45E8-B910-C1ECC2903B8A}"/>
    <dgm:cxn modelId="{46650283-3DDF-4228-92F1-5F424BDA5D66}" type="presParOf" srcId="{18639F19-D5EA-424C-829F-CDD9124E2C12}" destId="{85CDEEFA-984C-4D66-BECF-D847E6E47B94}" srcOrd="0" destOrd="0" presId="urn:microsoft.com/office/officeart/2005/8/layout/hierarchy4"/>
    <dgm:cxn modelId="{F731EE2B-7627-4EB8-A563-BAEBEF75C401}" type="presParOf" srcId="{85CDEEFA-984C-4D66-BECF-D847E6E47B94}" destId="{D32B4415-33AB-44FB-92CB-FA59F48CA175}" srcOrd="0" destOrd="0" presId="urn:microsoft.com/office/officeart/2005/8/layout/hierarchy4"/>
    <dgm:cxn modelId="{4E84A367-D613-47FA-9AC5-1F38E6AF9F93}" type="presParOf" srcId="{85CDEEFA-984C-4D66-BECF-D847E6E47B94}" destId="{958E3378-BCFF-4C6B-96B7-D8F5A3C8AA99}" srcOrd="1" destOrd="0" presId="urn:microsoft.com/office/officeart/2005/8/layout/hierarchy4"/>
    <dgm:cxn modelId="{ABF394C5-A26D-4983-B022-BC97B65010F8}" type="presParOf" srcId="{85CDEEFA-984C-4D66-BECF-D847E6E47B94}" destId="{1CA56936-2838-4A38-B95D-3620C5D940C9}" srcOrd="2" destOrd="0" presId="urn:microsoft.com/office/officeart/2005/8/layout/hierarchy4"/>
    <dgm:cxn modelId="{0B1ADFAF-1E7B-4AB5-8BE3-2107E59613C7}" type="presParOf" srcId="{1CA56936-2838-4A38-B95D-3620C5D940C9}" destId="{A1B945BF-8F4A-469B-A4BA-6A946187E20C}" srcOrd="0" destOrd="0" presId="urn:microsoft.com/office/officeart/2005/8/layout/hierarchy4"/>
    <dgm:cxn modelId="{FC6C6E59-E864-4D9A-83F6-D0337EF44B3A}" type="presParOf" srcId="{A1B945BF-8F4A-469B-A4BA-6A946187E20C}" destId="{49BFFB26-3B86-4C99-925C-025203873C09}" srcOrd="0" destOrd="0" presId="urn:microsoft.com/office/officeart/2005/8/layout/hierarchy4"/>
    <dgm:cxn modelId="{C6CBFA86-E6CE-40AA-9852-9D0E80BC0667}" type="presParOf" srcId="{A1B945BF-8F4A-469B-A4BA-6A946187E20C}" destId="{0541DF7D-9742-4F12-8ACE-694D9D5C5994}" srcOrd="1" destOrd="0" presId="urn:microsoft.com/office/officeart/2005/8/layout/hierarchy4"/>
    <dgm:cxn modelId="{4C05086D-9FA4-4AA8-9E4E-A16BB9D42B24}" type="presParOf" srcId="{1CA56936-2838-4A38-B95D-3620C5D940C9}" destId="{AE9DC9B9-B2C8-473B-BEF5-802BBB996983}" srcOrd="1" destOrd="0" presId="urn:microsoft.com/office/officeart/2005/8/layout/hierarchy4"/>
    <dgm:cxn modelId="{491C31E2-FB4D-4800-BE72-F930E63F9FF1}" type="presParOf" srcId="{1CA56936-2838-4A38-B95D-3620C5D940C9}" destId="{27C81FFB-8A86-41C7-9588-0664C465D5CE}" srcOrd="2" destOrd="0" presId="urn:microsoft.com/office/officeart/2005/8/layout/hierarchy4"/>
    <dgm:cxn modelId="{8ACCB772-E2A4-449F-933D-BF228328190B}" type="presParOf" srcId="{27C81FFB-8A86-41C7-9588-0664C465D5CE}" destId="{4EBD983B-BC7D-4340-97CC-541C26324DEC}" srcOrd="0" destOrd="0" presId="urn:microsoft.com/office/officeart/2005/8/layout/hierarchy4"/>
    <dgm:cxn modelId="{479278A3-8ED5-4979-8DB7-3F2B7F403BCE}" type="presParOf" srcId="{27C81FFB-8A86-41C7-9588-0664C465D5CE}" destId="{6E1FFD9E-0058-4BFE-9D15-F95E13831FD9}" srcOrd="1" destOrd="0" presId="urn:microsoft.com/office/officeart/2005/8/layout/hierarchy4"/>
    <dgm:cxn modelId="{5F060055-076F-4AE7-902E-7B651F386A2D}" type="presParOf" srcId="{27C81FFB-8A86-41C7-9588-0664C465D5CE}" destId="{0405566D-E8DE-42C6-8AC5-BB536901A378}" srcOrd="2" destOrd="0" presId="urn:microsoft.com/office/officeart/2005/8/layout/hierarchy4"/>
    <dgm:cxn modelId="{2E063C07-963A-490E-BA32-EDBBD4981C2C}" type="presParOf" srcId="{0405566D-E8DE-42C6-8AC5-BB536901A378}" destId="{5781CEE4-7192-480A-B74B-DEFF01C351DF}" srcOrd="0" destOrd="0" presId="urn:microsoft.com/office/officeart/2005/8/layout/hierarchy4"/>
    <dgm:cxn modelId="{ADE6A5ED-91A3-4DAC-9F9F-108C4FFCE579}" type="presParOf" srcId="{5781CEE4-7192-480A-B74B-DEFF01C351DF}" destId="{0B452C4E-89A7-41C7-95FC-567687C24F05}" srcOrd="0" destOrd="0" presId="urn:microsoft.com/office/officeart/2005/8/layout/hierarchy4"/>
    <dgm:cxn modelId="{91550C1D-9C32-4D8C-85EF-6B6493A4E542}" type="presParOf" srcId="{5781CEE4-7192-480A-B74B-DEFF01C351DF}" destId="{E34D9229-65E4-4586-87A5-3D08147D2894}" srcOrd="1" destOrd="0" presId="urn:microsoft.com/office/officeart/2005/8/layout/hierarchy4"/>
    <dgm:cxn modelId="{FBAB22AD-5EA6-4C6F-8836-D49C2778397D}" type="presParOf" srcId="{0405566D-E8DE-42C6-8AC5-BB536901A378}" destId="{DB07C9E0-FAFE-475A-BDD1-3BF0D226371C}" srcOrd="1" destOrd="0" presId="urn:microsoft.com/office/officeart/2005/8/layout/hierarchy4"/>
    <dgm:cxn modelId="{D87AF436-B840-4157-A9A3-A8F14A08D7F2}" type="presParOf" srcId="{0405566D-E8DE-42C6-8AC5-BB536901A378}" destId="{9A30952F-C020-4D05-BC8E-D23505DC6AFD}" srcOrd="2" destOrd="0" presId="urn:microsoft.com/office/officeart/2005/8/layout/hierarchy4"/>
    <dgm:cxn modelId="{4F8774EB-C500-4B9F-A5A9-429622D05C45}" type="presParOf" srcId="{9A30952F-C020-4D05-BC8E-D23505DC6AFD}" destId="{C0FA949C-E41F-4266-8DFF-AF5CD8FDF2F1}" srcOrd="0" destOrd="0" presId="urn:microsoft.com/office/officeart/2005/8/layout/hierarchy4"/>
    <dgm:cxn modelId="{0976538F-3785-4C16-81F3-5B04F2C75F77}" type="presParOf" srcId="{9A30952F-C020-4D05-BC8E-D23505DC6AFD}" destId="{7839F138-A71A-49C5-969D-A7D675E66EAB}" srcOrd="1" destOrd="0" presId="urn:microsoft.com/office/officeart/2005/8/layout/hierarchy4"/>
    <dgm:cxn modelId="{1E60D638-ACA7-4634-8890-BC7A17546164}" type="presParOf" srcId="{0405566D-E8DE-42C6-8AC5-BB536901A378}" destId="{7B735ACC-4100-41CB-9F49-B90067D8C180}" srcOrd="3" destOrd="0" presId="urn:microsoft.com/office/officeart/2005/8/layout/hierarchy4"/>
    <dgm:cxn modelId="{35311828-8463-4862-9F30-7C18F9D6990A}" type="presParOf" srcId="{0405566D-E8DE-42C6-8AC5-BB536901A378}" destId="{B228356B-D1E8-4673-8928-328771C539AD}" srcOrd="4" destOrd="0" presId="urn:microsoft.com/office/officeart/2005/8/layout/hierarchy4"/>
    <dgm:cxn modelId="{7FDFAE93-18D5-4C92-AFFC-D1814F3BA846}" type="presParOf" srcId="{B228356B-D1E8-4673-8928-328771C539AD}" destId="{B73F395E-6D4D-4349-83F7-DAACBEAF6B29}" srcOrd="0" destOrd="0" presId="urn:microsoft.com/office/officeart/2005/8/layout/hierarchy4"/>
    <dgm:cxn modelId="{E89E0535-5CD0-44BF-83AB-F3CA78637FFB}" type="presParOf" srcId="{B228356B-D1E8-4673-8928-328771C539AD}" destId="{127A6DF3-CF69-4226-8EC5-9B24FB5D0BC5}" srcOrd="1" destOrd="0" presId="urn:microsoft.com/office/officeart/2005/8/layout/hierarchy4"/>
    <dgm:cxn modelId="{C18ECA2B-DB01-4DA9-9724-798B2AC32D8A}" type="presParOf" srcId="{1CA56936-2838-4A38-B95D-3620C5D940C9}" destId="{4FB43C25-C62A-4A36-ADAF-D68A46C3CBC2}" srcOrd="3" destOrd="0" presId="urn:microsoft.com/office/officeart/2005/8/layout/hierarchy4"/>
    <dgm:cxn modelId="{26A02B2C-F817-486D-8BC4-CE8652044733}" type="presParOf" srcId="{1CA56936-2838-4A38-B95D-3620C5D940C9}" destId="{9529E2A2-774B-46F8-8E32-82220099F263}" srcOrd="4" destOrd="0" presId="urn:microsoft.com/office/officeart/2005/8/layout/hierarchy4"/>
    <dgm:cxn modelId="{2A5FDC1E-4971-45BF-92FC-4EBE52368AF1}" type="presParOf" srcId="{9529E2A2-774B-46F8-8E32-82220099F263}" destId="{773110C7-6381-45BF-95D9-06996FBC96BE}" srcOrd="0" destOrd="0" presId="urn:microsoft.com/office/officeart/2005/8/layout/hierarchy4"/>
    <dgm:cxn modelId="{1F9580E8-5C74-4742-B88D-C834E2FF154D}" type="presParOf" srcId="{9529E2A2-774B-46F8-8E32-82220099F263}" destId="{F15B1EEA-EBF7-48C5-BAE2-39285716E88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B4415-33AB-44FB-92CB-FA59F48CA175}">
      <dsp:nvSpPr>
        <dsp:cNvPr id="0" name=""/>
        <dsp:cNvSpPr/>
      </dsp:nvSpPr>
      <dsp:spPr>
        <a:xfrm>
          <a:off x="6895" y="684"/>
          <a:ext cx="12025808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1" kern="1200" dirty="0">
              <a:latin typeface="Agency FB" pitchFamily="34" charset="0"/>
            </a:rPr>
            <a:t>Data Types</a:t>
          </a:r>
        </a:p>
      </dsp:txBody>
      <dsp:txXfrm>
        <a:off x="47229" y="41018"/>
        <a:ext cx="11945140" cy="1296423"/>
      </dsp:txXfrm>
    </dsp:sp>
    <dsp:sp modelId="{49BFFB26-3B86-4C99-925C-025203873C09}">
      <dsp:nvSpPr>
        <dsp:cNvPr id="0" name=""/>
        <dsp:cNvSpPr/>
      </dsp:nvSpPr>
      <dsp:spPr>
        <a:xfrm>
          <a:off x="6895" y="1582214"/>
          <a:ext cx="2289757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>
              <a:latin typeface="Agency FB" pitchFamily="34" charset="0"/>
            </a:rPr>
            <a:t>Structured</a:t>
          </a:r>
          <a:endParaRPr lang="en-US" sz="3800" b="1" kern="1200" dirty="0">
            <a:latin typeface="Agency FB" pitchFamily="34" charset="0"/>
          </a:endParaRPr>
        </a:p>
      </dsp:txBody>
      <dsp:txXfrm>
        <a:off x="47229" y="1622548"/>
        <a:ext cx="2209089" cy="1296423"/>
      </dsp:txXfrm>
    </dsp:sp>
    <dsp:sp modelId="{4EBD983B-BC7D-4340-97CC-541C26324DEC}">
      <dsp:nvSpPr>
        <dsp:cNvPr id="0" name=""/>
        <dsp:cNvSpPr/>
      </dsp:nvSpPr>
      <dsp:spPr>
        <a:xfrm>
          <a:off x="2488993" y="1582214"/>
          <a:ext cx="7061613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>
              <a:latin typeface="Agency FB" pitchFamily="34" charset="0"/>
            </a:rPr>
            <a:t>Simple</a:t>
          </a:r>
          <a:endParaRPr lang="en-US" sz="3200" b="1" kern="1200" dirty="0">
            <a:latin typeface="Agency FB" pitchFamily="34" charset="0"/>
          </a:endParaRPr>
        </a:p>
      </dsp:txBody>
      <dsp:txXfrm>
        <a:off x="2529327" y="1622548"/>
        <a:ext cx="6980945" cy="1296423"/>
      </dsp:txXfrm>
    </dsp:sp>
    <dsp:sp modelId="{0B452C4E-89A7-41C7-95FC-567687C24F05}">
      <dsp:nvSpPr>
        <dsp:cNvPr id="0" name=""/>
        <dsp:cNvSpPr/>
      </dsp:nvSpPr>
      <dsp:spPr>
        <a:xfrm>
          <a:off x="2488993" y="3163743"/>
          <a:ext cx="2289757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>
              <a:latin typeface="Agency FB" pitchFamily="34" charset="0"/>
            </a:rPr>
            <a:t>Integral</a:t>
          </a:r>
          <a:endParaRPr lang="en-US" sz="3400" b="1" kern="1200" dirty="0">
            <a:latin typeface="Agency FB" pitchFamily="34" charset="0"/>
          </a:endParaRPr>
        </a:p>
      </dsp:txBody>
      <dsp:txXfrm>
        <a:off x="2529327" y="3204077"/>
        <a:ext cx="2209089" cy="1296423"/>
      </dsp:txXfrm>
    </dsp:sp>
    <dsp:sp modelId="{C0FA949C-E41F-4266-8DFF-AF5CD8FDF2F1}">
      <dsp:nvSpPr>
        <dsp:cNvPr id="0" name=""/>
        <dsp:cNvSpPr/>
      </dsp:nvSpPr>
      <dsp:spPr>
        <a:xfrm>
          <a:off x="4874921" y="3163743"/>
          <a:ext cx="2289757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>
              <a:latin typeface="Agency FB" pitchFamily="34" charset="0"/>
            </a:rPr>
            <a:t>Floating-Point</a:t>
          </a:r>
          <a:endParaRPr lang="en-US" sz="3400" b="1" kern="1200" dirty="0">
            <a:latin typeface="Agency FB" pitchFamily="34" charset="0"/>
          </a:endParaRPr>
        </a:p>
      </dsp:txBody>
      <dsp:txXfrm>
        <a:off x="4915255" y="3204077"/>
        <a:ext cx="2209089" cy="1296423"/>
      </dsp:txXfrm>
    </dsp:sp>
    <dsp:sp modelId="{B73F395E-6D4D-4349-83F7-DAACBEAF6B29}">
      <dsp:nvSpPr>
        <dsp:cNvPr id="0" name=""/>
        <dsp:cNvSpPr/>
      </dsp:nvSpPr>
      <dsp:spPr>
        <a:xfrm>
          <a:off x="7260848" y="3163743"/>
          <a:ext cx="2289757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>
              <a:latin typeface="Agency FB" pitchFamily="34" charset="0"/>
            </a:rPr>
            <a:t>Enumeration</a:t>
          </a:r>
          <a:endParaRPr lang="en-US" sz="3400" b="1" kern="1200" dirty="0">
            <a:latin typeface="Agency FB" pitchFamily="34" charset="0"/>
          </a:endParaRPr>
        </a:p>
      </dsp:txBody>
      <dsp:txXfrm>
        <a:off x="7301182" y="3204077"/>
        <a:ext cx="2209089" cy="1296423"/>
      </dsp:txXfrm>
    </dsp:sp>
    <dsp:sp modelId="{773110C7-6381-45BF-95D9-06996FBC96BE}">
      <dsp:nvSpPr>
        <dsp:cNvPr id="0" name=""/>
        <dsp:cNvSpPr/>
      </dsp:nvSpPr>
      <dsp:spPr>
        <a:xfrm>
          <a:off x="9742946" y="1582214"/>
          <a:ext cx="2289757" cy="1377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>
              <a:latin typeface="Agency FB" pitchFamily="34" charset="0"/>
            </a:rPr>
            <a:t>Pointers</a:t>
          </a:r>
          <a:endParaRPr lang="en-US" sz="3800" b="1" kern="1200" dirty="0">
            <a:latin typeface="Agency FB" pitchFamily="34" charset="0"/>
          </a:endParaRPr>
        </a:p>
      </dsp:txBody>
      <dsp:txXfrm>
        <a:off x="9783280" y="1622548"/>
        <a:ext cx="2209089" cy="1296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A0117-19DE-4756-B8F4-457350E696A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90E6F-A999-4EA1-A43A-040FE885F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16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#include &lt;iostream&gt; </a:t>
            </a:r>
            <a:r>
              <a:rPr lang="en-US" b="1" dirty="0"/>
              <a:t>Preprocessor directive</a:t>
            </a:r>
            <a:r>
              <a:rPr lang="en-US" dirty="0"/>
              <a:t> — Tells the compiler to include the input/output stream library, which allows the use of </a:t>
            </a:r>
            <a:r>
              <a:rPr lang="en-US" dirty="0" err="1"/>
              <a:t>cout</a:t>
            </a:r>
            <a:r>
              <a:rPr lang="en-US" dirty="0"/>
              <a:t> and </a:t>
            </a:r>
            <a:r>
              <a:rPr lang="en-US" dirty="0" err="1"/>
              <a:t>cin</a:t>
            </a:r>
            <a:r>
              <a:rPr lang="en-US" dirty="0"/>
              <a:t>. </a:t>
            </a:r>
          </a:p>
          <a:p>
            <a:r>
              <a:rPr lang="en-US" b="1" dirty="0"/>
              <a:t>Namespace declaration</a:t>
            </a:r>
            <a:r>
              <a:rPr lang="en-US" dirty="0"/>
              <a:t> — Lets you use names (like </a:t>
            </a:r>
            <a:r>
              <a:rPr lang="en-US" dirty="0" err="1"/>
              <a:t>cout</a:t>
            </a:r>
            <a:r>
              <a:rPr lang="en-US" dirty="0"/>
              <a:t>, </a:t>
            </a:r>
            <a:r>
              <a:rPr lang="en-US" dirty="0" err="1"/>
              <a:t>cin</a:t>
            </a:r>
            <a:r>
              <a:rPr lang="en-US" dirty="0"/>
              <a:t>, etc.) from the std (standard) namespace without typing std:: before them.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90E6F-A999-4EA1-A43A-040FE885F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36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5A59638-D695-49AC-8F7A-116516B5A99C}" type="slidenum">
              <a:rPr lang="en-US" altLang="en-US" sz="1200" baseline="0"/>
              <a:pPr eaLnBrk="1" hangingPunct="1"/>
              <a:t>41</a:t>
            </a:fld>
            <a:endParaRPr lang="en-US" altLang="en-US" sz="1200" baseline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pr2-16.cpp</a:t>
            </a:r>
          </a:p>
        </p:txBody>
      </p:sp>
    </p:spTree>
    <p:extLst>
      <p:ext uri="{BB962C8B-B14F-4D97-AF65-F5344CB8AC3E}">
        <p14:creationId xmlns:p14="http://schemas.microsoft.com/office/powerpoint/2010/main" val="2778374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778F62-F438-4B79-942F-6FFA37954B4D}" type="slidenum">
              <a:rPr lang="en-US" altLang="en-US" sz="1200" baseline="0"/>
              <a:pPr eaLnBrk="1" hangingPunct="1"/>
              <a:t>43</a:t>
            </a:fld>
            <a:endParaRPr lang="en-US" altLang="en-US" sz="1200" baseline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pr2-17.cpp</a:t>
            </a:r>
          </a:p>
        </p:txBody>
      </p:sp>
    </p:spTree>
    <p:extLst>
      <p:ext uri="{BB962C8B-B14F-4D97-AF65-F5344CB8AC3E}">
        <p14:creationId xmlns:p14="http://schemas.microsoft.com/office/powerpoint/2010/main" val="707662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B7D013B-0506-4CB9-98C9-892967A1B913}" type="slidenum">
              <a:rPr lang="en-US" altLang="en-US" sz="1200" baseline="0"/>
              <a:pPr eaLnBrk="1" hangingPunct="1"/>
              <a:t>46</a:t>
            </a:fld>
            <a:endParaRPr lang="en-US" altLang="en-US" sz="1200" baseline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pr2-18.cpp</a:t>
            </a:r>
          </a:p>
        </p:txBody>
      </p:sp>
    </p:spTree>
    <p:extLst>
      <p:ext uri="{BB962C8B-B14F-4D97-AF65-F5344CB8AC3E}">
        <p14:creationId xmlns:p14="http://schemas.microsoft.com/office/powerpoint/2010/main" val="2919594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10798BE-FC03-4910-A4B0-7F3E21F24592}" type="slidenum">
              <a:rPr lang="en-US" altLang="en-US" sz="1200" baseline="0"/>
              <a:pPr eaLnBrk="1" hangingPunct="1"/>
              <a:t>48</a:t>
            </a:fld>
            <a:endParaRPr lang="en-US" altLang="en-US" sz="1200" baseline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5863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5DAD5B-B584-49A0-AED7-4662E6796680}" type="slidenum">
              <a:rPr lang="en-US" altLang="en-US" sz="1200" baseline="0"/>
              <a:pPr eaLnBrk="1" hangingPunct="1"/>
              <a:t>49</a:t>
            </a:fld>
            <a:endParaRPr lang="en-US" altLang="en-US" sz="1200" baseline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pr2-20.cpp</a:t>
            </a:r>
          </a:p>
        </p:txBody>
      </p:sp>
    </p:spTree>
    <p:extLst>
      <p:ext uri="{BB962C8B-B14F-4D97-AF65-F5344CB8AC3E}">
        <p14:creationId xmlns:p14="http://schemas.microsoft.com/office/powerpoint/2010/main" val="31711798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5E1AA70-C2D5-4245-9CC5-C2564E9AF1B5}" type="slidenum">
              <a:rPr lang="en-US" altLang="en-US" sz="1200" baseline="0"/>
              <a:pPr eaLnBrk="1" hangingPunct="1"/>
              <a:t>51</a:t>
            </a:fld>
            <a:endParaRPr lang="en-US" altLang="en-US" sz="1200" baseline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7683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03B4957-95F7-457F-8002-AB84F3329805}" type="slidenum">
              <a:rPr lang="en-US" altLang="en-US" sz="1200" baseline="0"/>
              <a:pPr eaLnBrk="1" hangingPunct="1"/>
              <a:t>53</a:t>
            </a:fld>
            <a:endParaRPr lang="en-US" altLang="en-US" sz="1200" baseline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See pr2-21.cpp</a:t>
            </a:r>
          </a:p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633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3CDAFC8-3B85-49DC-9B39-01F3E6C2113F}" type="slidenum">
              <a:rPr lang="en-US" altLang="en-US" sz="1200" baseline="0"/>
              <a:pPr eaLnBrk="1" hangingPunct="1"/>
              <a:t>55</a:t>
            </a:fld>
            <a:endParaRPr lang="en-US" altLang="en-US" sz="1200" baseline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6789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AF2A4DC-734B-4C22-A455-C01714B8AAAA}" type="slidenum">
              <a:rPr lang="en-US" altLang="en-US" sz="1200" baseline="0"/>
              <a:pPr eaLnBrk="1" hangingPunct="1"/>
              <a:t>56</a:t>
            </a:fld>
            <a:endParaRPr lang="en-US" altLang="en-US" sz="1200" baseline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pr2-22.cpp</a:t>
            </a:r>
          </a:p>
        </p:txBody>
      </p:sp>
    </p:spTree>
    <p:extLst>
      <p:ext uri="{BB962C8B-B14F-4D97-AF65-F5344CB8AC3E}">
        <p14:creationId xmlns:p14="http://schemas.microsoft.com/office/powerpoint/2010/main" val="26974372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DE7486E-242C-4BFA-B5EF-FBA6F6321008}" type="slidenum">
              <a:rPr lang="en-US" altLang="en-US" sz="1200" baseline="0"/>
              <a:pPr eaLnBrk="1" hangingPunct="1"/>
              <a:t>57</a:t>
            </a:fld>
            <a:endParaRPr lang="en-US" altLang="en-US" sz="1200" baseline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219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8A0AC12-A11F-405A-9272-DC587EFECC94}" type="slidenum">
              <a:rPr lang="en-US" altLang="en-US" sz="1200" baseline="0"/>
              <a:pPr eaLnBrk="1" hangingPunct="1"/>
              <a:t>16</a:t>
            </a:fld>
            <a:endParaRPr lang="en-US" altLang="en-US" sz="1200" baseline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990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90E6F-A999-4EA1-A43A-040FE885F8C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03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53294B6-42FD-43BC-8ADF-2DF2AB685093}" type="slidenum">
              <a:rPr lang="en-US" altLang="en-US" sz="1200" baseline="0"/>
              <a:pPr eaLnBrk="1" hangingPunct="1"/>
              <a:t>21</a:t>
            </a:fld>
            <a:endParaRPr lang="en-US" altLang="en-US" sz="1200" baseline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0185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D0C1B3B-E545-4B04-B000-87EF7A46986A}" type="slidenum">
              <a:rPr lang="en-US" altLang="en-US" sz="1200" baseline="0"/>
              <a:pPr eaLnBrk="1" hangingPunct="1"/>
              <a:t>29</a:t>
            </a:fld>
            <a:endParaRPr lang="en-US" altLang="en-US" sz="1200" baseline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3296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69F4AE-6CB7-469B-98BE-86FBC2C58487}" type="slidenum">
              <a:rPr lang="en-US" altLang="en-US" sz="1200" baseline="0"/>
              <a:pPr eaLnBrk="1" hangingPunct="1"/>
              <a:t>33</a:t>
            </a:fld>
            <a:endParaRPr lang="en-US" altLang="en-US" sz="1200" baseline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pr2-12.cpp and pr2-13.cpp</a:t>
            </a:r>
          </a:p>
        </p:txBody>
      </p:sp>
    </p:spTree>
    <p:extLst>
      <p:ext uri="{BB962C8B-B14F-4D97-AF65-F5344CB8AC3E}">
        <p14:creationId xmlns:p14="http://schemas.microsoft.com/office/powerpoint/2010/main" val="3406007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7DDDCFE-1D8F-4B48-97B7-0A72281EE375}" type="slidenum">
              <a:rPr lang="en-US" altLang="en-US" sz="1200" baseline="0"/>
              <a:pPr eaLnBrk="1" hangingPunct="1"/>
              <a:t>35</a:t>
            </a:fld>
            <a:endParaRPr lang="en-US" altLang="en-US" sz="1200" baseline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9258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98B4A24-F6EB-488B-8F2D-6481E8EDBE47}" type="slidenum">
              <a:rPr lang="en-US" altLang="en-US" sz="1200" baseline="0"/>
              <a:pPr eaLnBrk="1" hangingPunct="1"/>
              <a:t>36</a:t>
            </a:fld>
            <a:endParaRPr lang="en-US" altLang="en-US" sz="1200" baseline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7625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See pr2-14.cpp</a:t>
            </a: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933E6E-99A0-4EFC-A156-A01714B207D5}" type="slidenum">
              <a:rPr lang="en-US" altLang="en-US" sz="1200" baseline="0"/>
              <a:pPr eaLnBrk="1" hangingPunct="1"/>
              <a:t>37</a:t>
            </a:fld>
            <a:endParaRPr lang="en-US" altLang="en-US" sz="1200" baseline="0"/>
          </a:p>
        </p:txBody>
      </p:sp>
    </p:spTree>
    <p:extLst>
      <p:ext uri="{BB962C8B-B14F-4D97-AF65-F5344CB8AC3E}">
        <p14:creationId xmlns:p14="http://schemas.microsoft.com/office/powerpoint/2010/main" val="3379240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FC346-EFA1-EBFD-3C6A-6742B9E7FB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B8C63A-BC06-241E-244B-BAA5C97A1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D0483-B1D2-5488-E800-82128C155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B776E-C12B-F82E-3F66-C7B111CF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F577-1C9E-2E93-2950-D458333F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CE7E-5768-E9B0-73A3-D39CD8FB4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74387-3C40-F4DB-6178-691BA1FE1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97516-998F-4997-719F-50D83B4A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EEEAD-FB68-F58C-AB2E-60136E304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C5A1E-0ABB-0607-7122-C70C27383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9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DB4BAE-06AD-4C91-9517-06EC9107D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D4702-4E6F-EC31-59D3-42F45C24E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6DC9F-88CB-4B21-0E6E-BD0F0EC03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39B38-78F7-0C1A-3511-70313B7C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F6464-32DA-5677-E78D-DFC073FF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0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E8C63-958F-5C3B-B63A-93E1D1DC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4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BD1F2-255D-94BC-6D87-E00A370BF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120"/>
            <a:ext cx="12192000" cy="5380355"/>
          </a:xfrm>
        </p:spPr>
        <p:txBody>
          <a:bodyPr/>
          <a:lstStyle>
            <a:lvl1pPr marL="228600" indent="-228600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lvl1pPr>
            <a:lvl2pPr marL="685800" indent="-228600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lvl2pPr>
            <a:lvl3pPr marL="1143000" indent="-228600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lvl3pPr>
            <a:lvl4pPr marL="1600200" indent="-228600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lvl4pPr>
            <a:lvl5pPr marL="2057400" indent="-228600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D2C8A-DFF6-63FB-3FE6-632FF6BA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10/16/2025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7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F904-F03B-15A7-5AD7-7219F6F60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14697-14FB-0A36-481D-8070C1A2A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CA28B-FEBB-74E3-B8D1-E8F2F9BD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FDF2E-81DF-4557-982E-D895ACF6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11BDB-E7E6-C553-3C7C-10AF32A5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0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79B9E-AE37-CE92-18C5-EC6A7755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1C644-9A23-D18C-52F6-3A7654EDE5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85E0FA-8822-8F03-A860-E2C650218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D73F4-4626-A0F1-971E-51C5E17D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B4057-461F-085D-24A7-8F45A711A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A343C-170F-4EF1-C5F7-A6E4F55A4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2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F98B-34A5-4F2D-F36F-3D3D45345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1BDC8-718C-685F-6C22-305429BAD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E6736-6DA0-0B59-31E4-5F51FE3D5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C134F7-7631-E26C-E20A-AD286D117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3D5094-E791-44BE-F264-97A2B5AB0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BDBF06-E1D4-009B-7C05-78E32074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5D1C96-1EEA-B29D-83DE-3531817A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279AD3-E2E2-42AF-A91E-57C8CADFE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7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BF292-D0BF-C663-1759-734F2180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7698A-C8F2-772A-6C40-DB3E950FE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6D1587-6418-EA5E-287E-982909C9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BF529-1E6C-3999-4B81-F82333A0E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2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4F9EE9-47B4-1833-3F36-072631D9D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F757CB-58CC-DBC8-9222-028497CF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CBDFF-5C96-8FA4-682D-97196D5D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6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FB7DF-1EF0-9DEA-5A66-F8D2647F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DDB00-0389-637A-E41F-6ACCBC62A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C5B1F-9202-D012-C40F-1DBB686B5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3A4B4-5958-B35B-D570-2FAB89CE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A8890-0715-7208-30A6-8622DC08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31AEE-BC6B-4967-C953-92AADBE2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8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81E3C-E3EE-CBB7-6521-79706122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0AA54-CDA0-7970-9B77-A0DD75FEF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FA711-CEBE-1D21-9209-47211D6F5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EF31C-2715-4868-BC08-227B6621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CA11D-47E4-20AB-F599-9D12B2C2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32883-2C45-761D-D978-C79BB9AB1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52EB59-7F18-45CA-7520-0848D8CF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AB360-FA3B-AAF7-AF93-F8286F839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5F0EE-361C-2938-81AD-7EBD07B98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0FE8E-D457-CA7E-2CB9-8F1537C4C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06CD9-F670-C5B0-8F3E-59BDCB1A4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5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tPM-3Xj4whtwlWia_tA0GaZVx_FTvJoC?usp=sharing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9F60-57F9-E45D-4872-DE9289B55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5440" y="871631"/>
            <a:ext cx="6507479" cy="2768609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900" b="1" cap="none" noProof="1"/>
              <a:t>Fundamental Of Structured Programming</a:t>
            </a:r>
            <a:br>
              <a:rPr lang="en-US" altLang="en-US" sz="3900" b="1" cap="none" noProof="1"/>
            </a:br>
            <a:r>
              <a:rPr lang="en-US" sz="3900" b="1" cap="none" noProof="1"/>
              <a:t>Lecture 3 </a:t>
            </a:r>
            <a:br>
              <a:rPr lang="en-US" sz="3900" b="1" dirty="0"/>
            </a:br>
            <a:endParaRPr lang="en-US" sz="3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6EF5F-62E3-7AB3-C685-AC98A507E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3880" y="4789616"/>
            <a:ext cx="7818119" cy="2068383"/>
          </a:xfrm>
        </p:spPr>
        <p:txBody>
          <a:bodyPr anchor="t">
            <a:normAutofit fontScale="70000" lnSpcReduction="20000"/>
          </a:bodyPr>
          <a:lstStyle/>
          <a:p>
            <a:pPr algn="ctr"/>
            <a:r>
              <a:rPr lang="en-US" sz="4100" b="1" spc="30" dirty="0">
                <a:latin typeface="+mj-lt"/>
                <a:ea typeface="+mj-ea"/>
                <a:cs typeface="+mj-cs"/>
              </a:rPr>
              <a:t>By </a:t>
            </a:r>
          </a:p>
          <a:p>
            <a:pPr algn="ctr"/>
            <a:r>
              <a:rPr lang="en-US" sz="4200" b="1" spc="30" dirty="0">
                <a:latin typeface="+mj-lt"/>
                <a:ea typeface="+mj-ea"/>
                <a:cs typeface="+mj-cs"/>
              </a:rPr>
              <a:t>Dr. Naglaa Fathy </a:t>
            </a:r>
          </a:p>
          <a:p>
            <a:pPr algn="ctr">
              <a:lnSpc>
                <a:spcPct val="90000"/>
              </a:lnSpc>
            </a:pPr>
            <a:r>
              <a:rPr lang="en-US" altLang="en-US" sz="4200" b="1" spc="30" dirty="0">
                <a:latin typeface="+mj-lt"/>
                <a:ea typeface="+mj-ea"/>
                <a:cs typeface="+mj-cs"/>
              </a:rPr>
              <a:t>Lecturer, Computer Science Department,</a:t>
            </a:r>
          </a:p>
          <a:p>
            <a:pPr algn="ctr">
              <a:lnSpc>
                <a:spcPct val="90000"/>
              </a:lnSpc>
            </a:pPr>
            <a:r>
              <a:rPr lang="en-US" altLang="en-US" sz="4200" b="1" spc="30" dirty="0">
                <a:latin typeface="+mj-lt"/>
                <a:ea typeface="+mj-ea"/>
                <a:cs typeface="+mj-cs"/>
              </a:rPr>
              <a:t>Faculty of computers and artificial intelligence, </a:t>
            </a:r>
            <a:r>
              <a:rPr lang="en-US" altLang="en-US" sz="4200" b="1" spc="30" dirty="0" err="1">
                <a:latin typeface="+mj-lt"/>
                <a:ea typeface="+mj-ea"/>
                <a:cs typeface="+mj-cs"/>
              </a:rPr>
              <a:t>benha</a:t>
            </a:r>
            <a:r>
              <a:rPr lang="en-US" altLang="en-US" sz="4200" b="1" spc="30" dirty="0">
                <a:latin typeface="+mj-lt"/>
                <a:ea typeface="+mj-ea"/>
                <a:cs typeface="+mj-cs"/>
              </a:rPr>
              <a:t> university</a:t>
            </a:r>
          </a:p>
          <a:p>
            <a:endParaRPr lang="en-US" dirty="0"/>
          </a:p>
        </p:txBody>
      </p:sp>
      <p:pic>
        <p:nvPicPr>
          <p:cNvPr id="4" name="Google Shape;537;p11">
            <a:extLst>
              <a:ext uri="{FF2B5EF4-FFF2-40B4-BE49-F238E27FC236}">
                <a16:creationId xmlns:a16="http://schemas.microsoft.com/office/drawing/2014/main" id="{0FA6EC01-7B3D-CFD0-A3CC-CCE779A459C6}"/>
              </a:ext>
            </a:extLst>
          </p:cNvPr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303191" cy="5699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8107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EF57819-E957-D871-64F2-F591F8222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n-US"/>
              <a:t> Manipulator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0A92661-C6DB-8BC6-73DC-C11C1D78E7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use the </a:t>
            </a:r>
            <a:r>
              <a:rPr lang="en-US" altLang="en-US" b="1" dirty="0" err="1">
                <a:solidFill>
                  <a:srgbClr val="FA82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manipulator to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a new line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output. This will produce two lines of output:</a:t>
            </a:r>
            <a:endParaRPr lang="ar-EG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"Programming is" &lt;&lt;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"fun!";</a:t>
            </a:r>
          </a:p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do NOT put quotation marks around </a:t>
            </a:r>
            <a:r>
              <a:rPr lang="en-US" altLang="en-US" b="1" dirty="0" err="1">
                <a:solidFill>
                  <a:srgbClr val="FA82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character in </a:t>
            </a:r>
            <a:r>
              <a:rPr lang="en-US" altLang="en-US" b="1" dirty="0" err="1">
                <a:solidFill>
                  <a:srgbClr val="FA82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altLang="en-US" dirty="0">
                <a:solidFill>
                  <a:srgbClr val="FA82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lowercase</a:t>
            </a:r>
            <a:endParaRPr lang="ar-EG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not the number </a:t>
            </a:r>
            <a:r>
              <a:rPr lang="en-US" altLang="en-US" dirty="0"/>
              <a:t>1</a:t>
            </a:r>
          </a:p>
        </p:txBody>
      </p:sp>
      <p:pic>
        <p:nvPicPr>
          <p:cNvPr id="3" name="Picture 3" descr="Monitor 18">
            <a:extLst>
              <a:ext uri="{FF2B5EF4-FFF2-40B4-BE49-F238E27FC236}">
                <a16:creationId xmlns:a16="http://schemas.microsoft.com/office/drawing/2014/main" id="{E9AE295C-53D8-871D-9E7B-485F8B318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1880" y="3048001"/>
            <a:ext cx="335280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4">
            <a:extLst>
              <a:ext uri="{FF2B5EF4-FFF2-40B4-BE49-F238E27FC236}">
                <a16:creationId xmlns:a16="http://schemas.microsoft.com/office/drawing/2014/main" id="{59B19512-57C2-77B0-27FA-7DF8B8AB6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2880" y="3733800"/>
            <a:ext cx="23622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Programming is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fun!</a:t>
            </a:r>
            <a:endParaRPr lang="en-US" altLang="en-US" sz="3600" dirty="0">
              <a:latin typeface="Courier New" panose="02070309020205020404" pitchFamily="49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DBDA862-320A-6CEA-5ECC-F9CA4E7CA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4771" y="5943601"/>
            <a:ext cx="117316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A8218"/>
                </a:solidFill>
                <a:latin typeface="Courier New" panose="02070309020205020404" pitchFamily="49" charset="0"/>
              </a:rPr>
              <a:t>endl</a:t>
            </a:r>
            <a:endParaRPr lang="en-US" altLang="en-US" b="1" dirty="0">
              <a:solidFill>
                <a:srgbClr val="FA8218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8C4A1221-6DF5-C9FF-8302-8E9568D33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520" y="5943600"/>
            <a:ext cx="403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A8218"/>
                </a:solidFill>
              </a:rPr>
              <a:t>This is a lowercase L</a:t>
            </a: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B7E74BF4-7483-88D2-D2F4-6125250AC2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77920" y="6096000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886E7-4BD0-D63B-E038-19160286C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about </a:t>
            </a:r>
            <a:r>
              <a:rPr lang="en-US" dirty="0" err="1"/>
              <a:t>endl</a:t>
            </a:r>
            <a:r>
              <a:rPr lang="en-US" dirty="0"/>
              <a:t> </a:t>
            </a:r>
          </a:p>
        </p:txBody>
      </p:sp>
      <p:pic>
        <p:nvPicPr>
          <p:cNvPr id="4" name="Content Placeholder 3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FFFC96DC-4859-5507-AA4D-63692425D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809" y="1395757"/>
            <a:ext cx="7686261" cy="44881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40997E-DDFC-1BDC-DB3E-48A0D83CE501}"/>
              </a:ext>
            </a:extLst>
          </p:cNvPr>
          <p:cNvSpPr txBox="1"/>
          <p:nvPr/>
        </p:nvSpPr>
        <p:spPr>
          <a:xfrm>
            <a:off x="5378670" y="5297894"/>
            <a:ext cx="6237888" cy="1463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Hello,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World!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59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AB49C-BE4F-E4C9-FE9F-2BC25E243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about </a:t>
            </a:r>
            <a:r>
              <a:rPr lang="en-US" dirty="0" err="1"/>
              <a:t>endl</a:t>
            </a:r>
            <a:r>
              <a:rPr lang="en-US" dirty="0"/>
              <a:t> </a:t>
            </a:r>
          </a:p>
        </p:txBody>
      </p:sp>
      <p:pic>
        <p:nvPicPr>
          <p:cNvPr id="4" name="Content Placeholder 3" descr="A text on a white background&#10;&#10;AI-generated content may be incorrect.">
            <a:extLst>
              <a:ext uri="{FF2B5EF4-FFF2-40B4-BE49-F238E27FC236}">
                <a16:creationId xmlns:a16="http://schemas.microsoft.com/office/drawing/2014/main" id="{0FF1D59A-863C-9C39-B987-FFC8F74D9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11965"/>
            <a:ext cx="11834990" cy="30745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EBD803-47F3-1A8B-0D69-367E07A3902C}"/>
              </a:ext>
            </a:extLst>
          </p:cNvPr>
          <p:cNvSpPr txBox="1"/>
          <p:nvPr/>
        </p:nvSpPr>
        <p:spPr>
          <a:xfrm>
            <a:off x="3626069" y="4305962"/>
            <a:ext cx="6285186" cy="2416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1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2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3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6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B7E6931-28A9-64C9-D3F1-F73BA209C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\n </a:t>
            </a:r>
            <a:r>
              <a:rPr lang="en-US" altLang="en-US"/>
              <a:t>Escape Sequence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4BE1F0DC-F452-4F22-FEB9-6A64AA0DC5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also use the </a:t>
            </a:r>
            <a:r>
              <a:rPr lang="en-US" altLang="en-US" b="1" dirty="0">
                <a:solidFill>
                  <a:srgbClr val="FA82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escape sequence to start a new line of output. This will produce two lines of output:</a:t>
            </a:r>
            <a:endParaRPr lang="ar-EG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"Programming is\n";</a:t>
            </a:r>
            <a:b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"fun!";</a:t>
            </a:r>
          </a:p>
          <a:p>
            <a:pPr eaLnBrk="1" hangingPunct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E2ACA0D7-5D8F-4FDB-CBFC-61228FE8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481" y="2367280"/>
            <a:ext cx="412591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A8218"/>
                </a:solidFill>
              </a:rPr>
              <a:t>Notice that the </a:t>
            </a:r>
            <a:r>
              <a:rPr lang="en-US" altLang="en-US" sz="2400" b="1" dirty="0">
                <a:solidFill>
                  <a:srgbClr val="FA82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altLang="en-US" sz="2400" dirty="0">
                <a:solidFill>
                  <a:srgbClr val="FA8218"/>
                </a:solidFill>
              </a:rPr>
              <a:t> is INSIDE 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A8218"/>
                </a:solidFill>
              </a:rPr>
              <a:t>the string.</a:t>
            </a:r>
          </a:p>
        </p:txBody>
      </p:sp>
      <p:pic>
        <p:nvPicPr>
          <p:cNvPr id="2" name="Picture 3" descr="Monitor 18">
            <a:extLst>
              <a:ext uri="{FF2B5EF4-FFF2-40B4-BE49-F238E27FC236}">
                <a16:creationId xmlns:a16="http://schemas.microsoft.com/office/drawing/2014/main" id="{515860EF-A778-2D97-7A00-DF92016C3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840481"/>
            <a:ext cx="335280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8F97CC30-57A6-E76A-A4BF-87CEE16AD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526280"/>
            <a:ext cx="23622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Programming is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fun!</a:t>
            </a:r>
            <a:endParaRPr lang="en-US" altLang="en-US" sz="3600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22D7E-E7B6-ABED-B302-7997CCAB4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98C3E308-BBCD-DABD-6EFF-5E43269B01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043" y="1427432"/>
            <a:ext cx="6626087" cy="43557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859B9C-9D91-5266-1269-A35146C074ED}"/>
              </a:ext>
            </a:extLst>
          </p:cNvPr>
          <p:cNvSpPr txBox="1"/>
          <p:nvPr/>
        </p:nvSpPr>
        <p:spPr>
          <a:xfrm>
            <a:off x="5689069" y="4913237"/>
            <a:ext cx="6237888" cy="1849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Hello,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World!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11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0B5E-9370-1E37-4110-5F1902355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F474FE12-D1BB-4F16-3133-492CD4B9A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791" y="1427477"/>
            <a:ext cx="9716001" cy="38601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769D0-CD9C-2152-AFF3-A263F1CE781B}"/>
              </a:ext>
            </a:extLst>
          </p:cNvPr>
          <p:cNvSpPr txBox="1"/>
          <p:nvPr/>
        </p:nvSpPr>
        <p:spPr>
          <a:xfrm>
            <a:off x="5567856" y="4965762"/>
            <a:ext cx="6237888" cy="2056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1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2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Line 3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9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Escape Sequences – More Control Over Output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1"/>
          </p:nvPr>
        </p:nvSpPr>
        <p:spPr>
          <a:xfrm>
            <a:off x="1981200" y="2286000"/>
            <a:ext cx="8153400" cy="3352800"/>
          </a:xfrm>
        </p:spPr>
        <p:txBody>
          <a:bodyPr/>
          <a:lstStyle/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" y="1615440"/>
            <a:ext cx="11338560" cy="468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916C69-8015-4F9B-A135-C1CF8EAA8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5874" y="4518822"/>
            <a:ext cx="1339280" cy="218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437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7000D94-C845-75BF-5F6B-6617FF15D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altLang="en-US"/>
              <a:t> Directive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64C6A6D7-2204-70F7-AA16-018AE71245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Inserts the contents of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file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the program</a:t>
            </a:r>
          </a:p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preprocessor directive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ar-EG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part of C++ language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lines not seen by </a:t>
            </a:r>
            <a:r>
              <a:rPr lang="ar-EG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compiler</a:t>
            </a:r>
          </a:p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place a semicolon at </a:t>
            </a:r>
            <a:r>
              <a:rPr lang="ar-EG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of #include </a:t>
            </a:r>
            <a:r>
              <a:rPr lang="ar-EG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B4605B3-878B-7A35-636A-11881E04DC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Variables and Literals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7C9ACD6-E6AB-798A-C0D2-5465416B92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storage location in memory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name and a type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data it can hold</a:t>
            </a:r>
          </a:p>
          <a:p>
            <a:pPr lvl="1" eaLnBrk="1" hangingPunct="1"/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defined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it can be used: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item;</a:t>
            </a:r>
          </a:p>
          <a:p>
            <a:endParaRPr lang="en-US" altLang="en-US" dirty="0"/>
          </a:p>
        </p:txBody>
      </p:sp>
      <p:pic>
        <p:nvPicPr>
          <p:cNvPr id="3" name="Picture 2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2556AF90-9B6D-A131-B5F1-9C85D60236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821" y="1564640"/>
            <a:ext cx="4823878" cy="29949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9A45DF82-1499-7155-F792-B779A8B83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Literals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7CA2581E-BF0D-8060-D597-9F7BF643A8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Literal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: a value that is written into a program’s code.</a:t>
            </a:r>
            <a:b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</a:br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sz="2400" dirty="0"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"hello, there" </a:t>
            </a:r>
            <a:r>
              <a:rPr lang="en-US" altLang="en-US" dirty="0">
                <a:solidFill>
                  <a:srgbClr val="FA8218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(string literal)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		12 </a:t>
            </a:r>
            <a:r>
              <a:rPr lang="en-US" altLang="en-US" dirty="0">
                <a:solidFill>
                  <a:srgbClr val="FA8218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(integer literal)</a:t>
            </a:r>
          </a:p>
          <a:p>
            <a:pPr>
              <a:spcBef>
                <a:spcPct val="40000"/>
              </a:spcBef>
              <a:defRPr/>
            </a:pPr>
            <a:r>
              <a:rPr lang="en-US" sz="2400" dirty="0">
                <a:solidFill>
                  <a:srgbClr val="0070C0"/>
                </a:solidFill>
              </a:rPr>
              <a:t>Data</a:t>
            </a:r>
            <a:r>
              <a:rPr lang="en-US" sz="2400" dirty="0"/>
              <a:t> item whose </a:t>
            </a:r>
            <a:r>
              <a:rPr lang="en-US" sz="2400" dirty="0">
                <a:solidFill>
                  <a:srgbClr val="0070C0"/>
                </a:solidFill>
              </a:rPr>
              <a:t>value</a:t>
            </a:r>
            <a:r>
              <a:rPr lang="en-US" sz="2400" dirty="0"/>
              <a:t> does </a:t>
            </a:r>
            <a:r>
              <a:rPr lang="en-US" sz="2400" dirty="0">
                <a:solidFill>
                  <a:srgbClr val="0070C0"/>
                </a:solidFill>
              </a:rPr>
              <a:t>not change </a:t>
            </a:r>
          </a:p>
          <a:p>
            <a:pPr marL="0" indent="0">
              <a:spcBef>
                <a:spcPct val="40000"/>
              </a:spcBef>
              <a:buNone/>
              <a:defRPr/>
            </a:pPr>
            <a:r>
              <a:rPr lang="en-US" sz="2400" dirty="0">
                <a:solidFill>
                  <a:srgbClr val="0070C0"/>
                </a:solidFill>
              </a:rPr>
              <a:t>               during</a:t>
            </a:r>
            <a:r>
              <a:rPr lang="en-US" sz="2400" dirty="0"/>
              <a:t> program </a:t>
            </a:r>
            <a:r>
              <a:rPr lang="en-US" sz="2400" dirty="0">
                <a:solidFill>
                  <a:srgbClr val="0070C0"/>
                </a:solidFill>
              </a:rPr>
              <a:t>execution.</a:t>
            </a:r>
          </a:p>
          <a:p>
            <a:pPr>
              <a:spcBef>
                <a:spcPct val="40000"/>
              </a:spcBef>
              <a:defRPr/>
            </a:pPr>
            <a:r>
              <a:rPr lang="en-US" sz="2400" dirty="0"/>
              <a:t>Is also </a:t>
            </a:r>
            <a:r>
              <a:rPr lang="en-US" sz="2400" dirty="0">
                <a:solidFill>
                  <a:srgbClr val="0070C0"/>
                </a:solidFill>
              </a:rPr>
              <a:t>called</a:t>
            </a:r>
            <a:r>
              <a:rPr lang="en-US" sz="2400" dirty="0"/>
              <a:t> a </a:t>
            </a:r>
            <a:r>
              <a:rPr lang="en-US" sz="2400" dirty="0">
                <a:solidFill>
                  <a:srgbClr val="0070C0"/>
                </a:solidFill>
              </a:rPr>
              <a:t>constant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b="1" dirty="0">
              <a:latin typeface="Courier New" pitchFamily="49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'A'      // character constant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 "Hello"  // string literal	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 12       // integer constant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b="1" dirty="0">
                <a:solidFill>
                  <a:srgbClr val="3D8963"/>
                </a:solidFill>
                <a:latin typeface="Courier New" pitchFamily="49" charset="0"/>
              </a:rPr>
              <a:t>  3.14  //floating-point constant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u="sng" dirty="0">
              <a:solidFill>
                <a:srgbClr val="FA8218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lang="en-US" alt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812DF3D-9CEC-EC7F-7416-FAEA54E14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641" y="1693088"/>
            <a:ext cx="5562081" cy="29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12B09C84-5854-259F-C4AF-91D36965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1925" y="2616088"/>
            <a:ext cx="26162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FA8218"/>
                </a:solidFill>
              </a:rPr>
              <a:t>20 is an integer literal</a:t>
            </a:r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28A666A5-6158-FAE3-9215-0FD7B87ADE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02725" y="2768488"/>
            <a:ext cx="1143000" cy="60960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7BDD301-1FE2-584C-B927-31AAE26C43B8}"/>
              </a:ext>
            </a:extLst>
          </p:cNvPr>
          <p:cNvSpPr/>
          <p:nvPr/>
        </p:nvSpPr>
        <p:spPr>
          <a:xfrm>
            <a:off x="7945525" y="3301888"/>
            <a:ext cx="457200" cy="304800"/>
          </a:xfrm>
          <a:prstGeom prst="ellipse">
            <a:avLst/>
          </a:prstGeom>
          <a:noFill/>
          <a:ln w="25400">
            <a:solidFill>
              <a:srgbClr val="FA82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" name="Picture 6" descr="A computer screen shot of text&#10;&#10;Description automatically generated">
            <a:extLst>
              <a:ext uri="{FF2B5EF4-FFF2-40B4-BE49-F238E27FC236}">
                <a16:creationId xmlns:a16="http://schemas.microsoft.com/office/drawing/2014/main" id="{1C489CF3-BDBF-4C8C-21F1-DA99B24AA1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043" y="4362171"/>
            <a:ext cx="5633679" cy="24958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3" name="Rectangle 2072">
            <a:extLst>
              <a:ext uri="{FF2B5EF4-FFF2-40B4-BE49-F238E27FC236}">
                <a16:creationId xmlns:a16="http://schemas.microsoft.com/office/drawing/2014/main" id="{B94BF6D8-BAB7-4EB4-9B19-BB8B2F0F7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Freeform: Shape 2073">
            <a:extLst>
              <a:ext uri="{FF2B5EF4-FFF2-40B4-BE49-F238E27FC236}">
                <a16:creationId xmlns:a16="http://schemas.microsoft.com/office/drawing/2014/main" id="{B233FAAD-5E0A-4FBB-9800-1DAEE5039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2" y="0"/>
            <a:ext cx="12192000" cy="4783510"/>
          </a:xfrm>
          <a:custGeom>
            <a:avLst/>
            <a:gdLst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884769 w 12192000"/>
              <a:gd name="connsiteY20" fmla="*/ 115817 h 4783510"/>
              <a:gd name="connsiteX21" fmla="*/ 11269135 w 12192000"/>
              <a:gd name="connsiteY21" fmla="*/ 11581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05989 w 12192000"/>
              <a:gd name="connsiteY34" fmla="*/ 1009267 h 4783510"/>
              <a:gd name="connsiteX35" fmla="*/ 11862559 w 12192000"/>
              <a:gd name="connsiteY35" fmla="*/ 990346 h 4783510"/>
              <a:gd name="connsiteX36" fmla="*/ 11895040 w 12192000"/>
              <a:gd name="connsiteY36" fmla="*/ 1014200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884769 w 12192000"/>
              <a:gd name="connsiteY20" fmla="*/ 115817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05989 w 12192000"/>
              <a:gd name="connsiteY34" fmla="*/ 1009267 h 4783510"/>
              <a:gd name="connsiteX35" fmla="*/ 11862559 w 12192000"/>
              <a:gd name="connsiteY35" fmla="*/ 990346 h 4783510"/>
              <a:gd name="connsiteX36" fmla="*/ 11895040 w 12192000"/>
              <a:gd name="connsiteY36" fmla="*/ 1014200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05989 w 12192000"/>
              <a:gd name="connsiteY34" fmla="*/ 1009267 h 4783510"/>
              <a:gd name="connsiteX35" fmla="*/ 11862559 w 12192000"/>
              <a:gd name="connsiteY35" fmla="*/ 990346 h 4783510"/>
              <a:gd name="connsiteX36" fmla="*/ 11895040 w 12192000"/>
              <a:gd name="connsiteY36" fmla="*/ 1014200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05989 w 12192000"/>
              <a:gd name="connsiteY34" fmla="*/ 1009267 h 4783510"/>
              <a:gd name="connsiteX35" fmla="*/ 11895040 w 12192000"/>
              <a:gd name="connsiteY35" fmla="*/ 1014200 h 4783510"/>
              <a:gd name="connsiteX36" fmla="*/ 11959068 w 12192000"/>
              <a:gd name="connsiteY36" fmla="*/ 979087 h 4783510"/>
              <a:gd name="connsiteX37" fmla="*/ 11974871 w 12192000"/>
              <a:gd name="connsiteY37" fmla="*/ 981280 h 4783510"/>
              <a:gd name="connsiteX38" fmla="*/ 11996673 w 12192000"/>
              <a:gd name="connsiteY38" fmla="*/ 989271 h 4783510"/>
              <a:gd name="connsiteX39" fmla="*/ 12064304 w 12192000"/>
              <a:gd name="connsiteY39" fmla="*/ 976743 h 4783510"/>
              <a:gd name="connsiteX40" fmla="*/ 12108011 w 12192000"/>
              <a:gd name="connsiteY40" fmla="*/ 949852 h 4783510"/>
              <a:gd name="connsiteX41" fmla="*/ 12137961 w 12192000"/>
              <a:gd name="connsiteY41" fmla="*/ 928659 h 4783510"/>
              <a:gd name="connsiteX42" fmla="*/ 12152392 w 12192000"/>
              <a:gd name="connsiteY42" fmla="*/ 940852 h 4783510"/>
              <a:gd name="connsiteX43" fmla="*/ 12187275 w 12192000"/>
              <a:gd name="connsiteY43" fmla="*/ 939175 h 4783510"/>
              <a:gd name="connsiteX44" fmla="*/ 12192000 w 12192000"/>
              <a:gd name="connsiteY44" fmla="*/ 932202 h 4783510"/>
              <a:gd name="connsiteX45" fmla="*/ 12192000 w 12192000"/>
              <a:gd name="connsiteY45" fmla="*/ 1423622 h 4783510"/>
              <a:gd name="connsiteX46" fmla="*/ 12192000 w 12192000"/>
              <a:gd name="connsiteY46" fmla="*/ 2783600 h 4783510"/>
              <a:gd name="connsiteX47" fmla="*/ 12192000 w 12192000"/>
              <a:gd name="connsiteY47" fmla="*/ 4783510 h 4783510"/>
              <a:gd name="connsiteX48" fmla="*/ 2 w 12192000"/>
              <a:gd name="connsiteY48" fmla="*/ 4783510 h 4783510"/>
              <a:gd name="connsiteX49" fmla="*/ 2 w 12192000"/>
              <a:gd name="connsiteY49" fmla="*/ 1855074 h 4783510"/>
              <a:gd name="connsiteX50" fmla="*/ 0 w 12192000"/>
              <a:gd name="connsiteY50" fmla="*/ 1855074 h 4783510"/>
              <a:gd name="connsiteX51" fmla="*/ 0 w 12192000"/>
              <a:gd name="connsiteY51" fmla="*/ 3676 h 4783510"/>
              <a:gd name="connsiteX52" fmla="*/ 4725 w 12192000"/>
              <a:gd name="connsiteY52" fmla="*/ 10649 h 4783510"/>
              <a:gd name="connsiteX53" fmla="*/ 39608 w 12192000"/>
              <a:gd name="connsiteY53" fmla="*/ 12325 h 4783510"/>
              <a:gd name="connsiteX54" fmla="*/ 54039 w 12192000"/>
              <a:gd name="connsiteY54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05989 w 12192000"/>
              <a:gd name="connsiteY34" fmla="*/ 1009267 h 4783510"/>
              <a:gd name="connsiteX35" fmla="*/ 11891635 w 12192000"/>
              <a:gd name="connsiteY35" fmla="*/ 997172 h 4783510"/>
              <a:gd name="connsiteX36" fmla="*/ 11959068 w 12192000"/>
              <a:gd name="connsiteY36" fmla="*/ 979087 h 4783510"/>
              <a:gd name="connsiteX37" fmla="*/ 11974871 w 12192000"/>
              <a:gd name="connsiteY37" fmla="*/ 981280 h 4783510"/>
              <a:gd name="connsiteX38" fmla="*/ 11996673 w 12192000"/>
              <a:gd name="connsiteY38" fmla="*/ 989271 h 4783510"/>
              <a:gd name="connsiteX39" fmla="*/ 12064304 w 12192000"/>
              <a:gd name="connsiteY39" fmla="*/ 976743 h 4783510"/>
              <a:gd name="connsiteX40" fmla="*/ 12108011 w 12192000"/>
              <a:gd name="connsiteY40" fmla="*/ 949852 h 4783510"/>
              <a:gd name="connsiteX41" fmla="*/ 12137961 w 12192000"/>
              <a:gd name="connsiteY41" fmla="*/ 928659 h 4783510"/>
              <a:gd name="connsiteX42" fmla="*/ 12152392 w 12192000"/>
              <a:gd name="connsiteY42" fmla="*/ 940852 h 4783510"/>
              <a:gd name="connsiteX43" fmla="*/ 12187275 w 12192000"/>
              <a:gd name="connsiteY43" fmla="*/ 939175 h 4783510"/>
              <a:gd name="connsiteX44" fmla="*/ 12192000 w 12192000"/>
              <a:gd name="connsiteY44" fmla="*/ 932202 h 4783510"/>
              <a:gd name="connsiteX45" fmla="*/ 12192000 w 12192000"/>
              <a:gd name="connsiteY45" fmla="*/ 1423622 h 4783510"/>
              <a:gd name="connsiteX46" fmla="*/ 12192000 w 12192000"/>
              <a:gd name="connsiteY46" fmla="*/ 2783600 h 4783510"/>
              <a:gd name="connsiteX47" fmla="*/ 12192000 w 12192000"/>
              <a:gd name="connsiteY47" fmla="*/ 4783510 h 4783510"/>
              <a:gd name="connsiteX48" fmla="*/ 2 w 12192000"/>
              <a:gd name="connsiteY48" fmla="*/ 4783510 h 4783510"/>
              <a:gd name="connsiteX49" fmla="*/ 2 w 12192000"/>
              <a:gd name="connsiteY49" fmla="*/ 1855074 h 4783510"/>
              <a:gd name="connsiteX50" fmla="*/ 0 w 12192000"/>
              <a:gd name="connsiteY50" fmla="*/ 1855074 h 4783510"/>
              <a:gd name="connsiteX51" fmla="*/ 0 w 12192000"/>
              <a:gd name="connsiteY51" fmla="*/ 3676 h 4783510"/>
              <a:gd name="connsiteX52" fmla="*/ 4725 w 12192000"/>
              <a:gd name="connsiteY52" fmla="*/ 10649 h 4783510"/>
              <a:gd name="connsiteX53" fmla="*/ 39608 w 12192000"/>
              <a:gd name="connsiteY53" fmla="*/ 12325 h 4783510"/>
              <a:gd name="connsiteX54" fmla="*/ 54039 w 12192000"/>
              <a:gd name="connsiteY54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826422 w 12192000"/>
              <a:gd name="connsiteY34" fmla="*/ 995644 h 4783510"/>
              <a:gd name="connsiteX35" fmla="*/ 11891635 w 12192000"/>
              <a:gd name="connsiteY35" fmla="*/ 997172 h 4783510"/>
              <a:gd name="connsiteX36" fmla="*/ 11959068 w 12192000"/>
              <a:gd name="connsiteY36" fmla="*/ 979087 h 4783510"/>
              <a:gd name="connsiteX37" fmla="*/ 11974871 w 12192000"/>
              <a:gd name="connsiteY37" fmla="*/ 981280 h 4783510"/>
              <a:gd name="connsiteX38" fmla="*/ 11996673 w 12192000"/>
              <a:gd name="connsiteY38" fmla="*/ 989271 h 4783510"/>
              <a:gd name="connsiteX39" fmla="*/ 12064304 w 12192000"/>
              <a:gd name="connsiteY39" fmla="*/ 976743 h 4783510"/>
              <a:gd name="connsiteX40" fmla="*/ 12108011 w 12192000"/>
              <a:gd name="connsiteY40" fmla="*/ 949852 h 4783510"/>
              <a:gd name="connsiteX41" fmla="*/ 12137961 w 12192000"/>
              <a:gd name="connsiteY41" fmla="*/ 928659 h 4783510"/>
              <a:gd name="connsiteX42" fmla="*/ 12152392 w 12192000"/>
              <a:gd name="connsiteY42" fmla="*/ 940852 h 4783510"/>
              <a:gd name="connsiteX43" fmla="*/ 12187275 w 12192000"/>
              <a:gd name="connsiteY43" fmla="*/ 939175 h 4783510"/>
              <a:gd name="connsiteX44" fmla="*/ 12192000 w 12192000"/>
              <a:gd name="connsiteY44" fmla="*/ 932202 h 4783510"/>
              <a:gd name="connsiteX45" fmla="*/ 12192000 w 12192000"/>
              <a:gd name="connsiteY45" fmla="*/ 1423622 h 4783510"/>
              <a:gd name="connsiteX46" fmla="*/ 12192000 w 12192000"/>
              <a:gd name="connsiteY46" fmla="*/ 2783600 h 4783510"/>
              <a:gd name="connsiteX47" fmla="*/ 12192000 w 12192000"/>
              <a:gd name="connsiteY47" fmla="*/ 4783510 h 4783510"/>
              <a:gd name="connsiteX48" fmla="*/ 2 w 12192000"/>
              <a:gd name="connsiteY48" fmla="*/ 4783510 h 4783510"/>
              <a:gd name="connsiteX49" fmla="*/ 2 w 12192000"/>
              <a:gd name="connsiteY49" fmla="*/ 1855074 h 4783510"/>
              <a:gd name="connsiteX50" fmla="*/ 0 w 12192000"/>
              <a:gd name="connsiteY50" fmla="*/ 1855074 h 4783510"/>
              <a:gd name="connsiteX51" fmla="*/ 0 w 12192000"/>
              <a:gd name="connsiteY51" fmla="*/ 3676 h 4783510"/>
              <a:gd name="connsiteX52" fmla="*/ 4725 w 12192000"/>
              <a:gd name="connsiteY52" fmla="*/ 10649 h 4783510"/>
              <a:gd name="connsiteX53" fmla="*/ 39608 w 12192000"/>
              <a:gd name="connsiteY53" fmla="*/ 12325 h 4783510"/>
              <a:gd name="connsiteX54" fmla="*/ 54039 w 12192000"/>
              <a:gd name="connsiteY54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2439 w 12192000"/>
              <a:gd name="connsiteY32" fmla="*/ 984350 h 4783510"/>
              <a:gd name="connsiteX33" fmla="*/ 11766504 w 12192000"/>
              <a:gd name="connsiteY33" fmla="*/ 976255 h 4783510"/>
              <a:gd name="connsiteX34" fmla="*/ 11788440 w 12192000"/>
              <a:gd name="connsiteY34" fmla="*/ 995646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5844 w 12192000"/>
              <a:gd name="connsiteY32" fmla="*/ 1008189 h 4783510"/>
              <a:gd name="connsiteX33" fmla="*/ 11766504 w 12192000"/>
              <a:gd name="connsiteY33" fmla="*/ 976255 h 4783510"/>
              <a:gd name="connsiteX34" fmla="*/ 11788440 w 12192000"/>
              <a:gd name="connsiteY34" fmla="*/ 995646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35844 w 12192000"/>
              <a:gd name="connsiteY32" fmla="*/ 1008189 h 4783510"/>
              <a:gd name="connsiteX33" fmla="*/ 11766504 w 12192000"/>
              <a:gd name="connsiteY33" fmla="*/ 976255 h 4783510"/>
              <a:gd name="connsiteX34" fmla="*/ 11788440 w 12192000"/>
              <a:gd name="connsiteY34" fmla="*/ 995646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08599 w 12192000"/>
              <a:gd name="connsiteY32" fmla="*/ 997972 h 4783510"/>
              <a:gd name="connsiteX33" fmla="*/ 11766504 w 12192000"/>
              <a:gd name="connsiteY33" fmla="*/ 976255 h 4783510"/>
              <a:gd name="connsiteX34" fmla="*/ 11788440 w 12192000"/>
              <a:gd name="connsiteY34" fmla="*/ 995646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08599 w 12192000"/>
              <a:gd name="connsiteY32" fmla="*/ 997972 h 4783510"/>
              <a:gd name="connsiteX33" fmla="*/ 11766504 w 12192000"/>
              <a:gd name="connsiteY33" fmla="*/ 976255 h 4783510"/>
              <a:gd name="connsiteX34" fmla="*/ 11774818 w 12192000"/>
              <a:gd name="connsiteY34" fmla="*/ 1009269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  <a:gd name="connsiteX0" fmla="*/ 54039 w 12192000"/>
              <a:gd name="connsiteY0" fmla="*/ 133 h 4783510"/>
              <a:gd name="connsiteX1" fmla="*/ 83989 w 12192000"/>
              <a:gd name="connsiteY1" fmla="*/ 21326 h 4783510"/>
              <a:gd name="connsiteX2" fmla="*/ 127696 w 12192000"/>
              <a:gd name="connsiteY2" fmla="*/ 48217 h 4783510"/>
              <a:gd name="connsiteX3" fmla="*/ 195328 w 12192000"/>
              <a:gd name="connsiteY3" fmla="*/ 60745 h 4783510"/>
              <a:gd name="connsiteX4" fmla="*/ 217130 w 12192000"/>
              <a:gd name="connsiteY4" fmla="*/ 52754 h 4783510"/>
              <a:gd name="connsiteX5" fmla="*/ 232932 w 12192000"/>
              <a:gd name="connsiteY5" fmla="*/ 50560 h 4783510"/>
              <a:gd name="connsiteX6" fmla="*/ 296960 w 12192000"/>
              <a:gd name="connsiteY6" fmla="*/ 85674 h 4783510"/>
              <a:gd name="connsiteX7" fmla="*/ 329442 w 12192000"/>
              <a:gd name="connsiteY7" fmla="*/ 61820 h 4783510"/>
              <a:gd name="connsiteX8" fmla="*/ 386012 w 12192000"/>
              <a:gd name="connsiteY8" fmla="*/ 80741 h 4783510"/>
              <a:gd name="connsiteX9" fmla="*/ 425496 w 12192000"/>
              <a:gd name="connsiteY9" fmla="*/ 47729 h 4783510"/>
              <a:gd name="connsiteX10" fmla="*/ 459561 w 12192000"/>
              <a:gd name="connsiteY10" fmla="*/ 55824 h 4783510"/>
              <a:gd name="connsiteX11" fmla="*/ 559233 w 12192000"/>
              <a:gd name="connsiteY11" fmla="*/ 72799 h 4783510"/>
              <a:gd name="connsiteX12" fmla="*/ 661345 w 12192000"/>
              <a:gd name="connsiteY12" fmla="*/ 147481 h 4783510"/>
              <a:gd name="connsiteX13" fmla="*/ 725095 w 12192000"/>
              <a:gd name="connsiteY13" fmla="*/ 161274 h 4783510"/>
              <a:gd name="connsiteX14" fmla="*/ 755536 w 12192000"/>
              <a:gd name="connsiteY14" fmla="*/ 180724 h 4783510"/>
              <a:gd name="connsiteX15" fmla="*/ 776480 w 12192000"/>
              <a:gd name="connsiteY15" fmla="*/ 182273 h 4783510"/>
              <a:gd name="connsiteX16" fmla="*/ 789058 w 12192000"/>
              <a:gd name="connsiteY16" fmla="*/ 184824 h 4783510"/>
              <a:gd name="connsiteX17" fmla="*/ 811171 w 12192000"/>
              <a:gd name="connsiteY17" fmla="*/ 216295 h 4783510"/>
              <a:gd name="connsiteX18" fmla="*/ 878029 w 12192000"/>
              <a:gd name="connsiteY18" fmla="*/ 215023 h 4783510"/>
              <a:gd name="connsiteX19" fmla="*/ 884769 w 12192000"/>
              <a:gd name="connsiteY19" fmla="*/ 220986 h 4783510"/>
              <a:gd name="connsiteX20" fmla="*/ 1600387 w 12192000"/>
              <a:gd name="connsiteY20" fmla="*/ 354356 h 4783510"/>
              <a:gd name="connsiteX21" fmla="*/ 9012952 w 12192000"/>
              <a:gd name="connsiteY21" fmla="*/ 1139547 h 4783510"/>
              <a:gd name="connsiteX22" fmla="*/ 11269135 w 12192000"/>
              <a:gd name="connsiteY22" fmla="*/ 1154978 h 4783510"/>
              <a:gd name="connsiteX23" fmla="*/ 11276593 w 12192000"/>
              <a:gd name="connsiteY23" fmla="*/ 1158504 h 4783510"/>
              <a:gd name="connsiteX24" fmla="*/ 11298713 w 12192000"/>
              <a:gd name="connsiteY24" fmla="*/ 1157049 h 4783510"/>
              <a:gd name="connsiteX25" fmla="*/ 11380829 w 12192000"/>
              <a:gd name="connsiteY25" fmla="*/ 1144822 h 4783510"/>
              <a:gd name="connsiteX26" fmla="*/ 11402942 w 12192000"/>
              <a:gd name="connsiteY26" fmla="*/ 1113350 h 4783510"/>
              <a:gd name="connsiteX27" fmla="*/ 11415520 w 12192000"/>
              <a:gd name="connsiteY27" fmla="*/ 1110800 h 4783510"/>
              <a:gd name="connsiteX28" fmla="*/ 11436464 w 12192000"/>
              <a:gd name="connsiteY28" fmla="*/ 1109251 h 4783510"/>
              <a:gd name="connsiteX29" fmla="*/ 11466905 w 12192000"/>
              <a:gd name="connsiteY29" fmla="*/ 1089800 h 4783510"/>
              <a:gd name="connsiteX30" fmla="*/ 11530655 w 12192000"/>
              <a:gd name="connsiteY30" fmla="*/ 1076007 h 4783510"/>
              <a:gd name="connsiteX31" fmla="*/ 11632767 w 12192000"/>
              <a:gd name="connsiteY31" fmla="*/ 1001326 h 4783510"/>
              <a:gd name="connsiteX32" fmla="*/ 11708599 w 12192000"/>
              <a:gd name="connsiteY32" fmla="*/ 997972 h 4783510"/>
              <a:gd name="connsiteX33" fmla="*/ 11766504 w 12192000"/>
              <a:gd name="connsiteY33" fmla="*/ 976255 h 4783510"/>
              <a:gd name="connsiteX34" fmla="*/ 11781629 w 12192000"/>
              <a:gd name="connsiteY34" fmla="*/ 985430 h 4783510"/>
              <a:gd name="connsiteX35" fmla="*/ 11826422 w 12192000"/>
              <a:gd name="connsiteY35" fmla="*/ 995644 h 4783510"/>
              <a:gd name="connsiteX36" fmla="*/ 11891635 w 12192000"/>
              <a:gd name="connsiteY36" fmla="*/ 997172 h 4783510"/>
              <a:gd name="connsiteX37" fmla="*/ 11959068 w 12192000"/>
              <a:gd name="connsiteY37" fmla="*/ 979087 h 4783510"/>
              <a:gd name="connsiteX38" fmla="*/ 11974871 w 12192000"/>
              <a:gd name="connsiteY38" fmla="*/ 981280 h 4783510"/>
              <a:gd name="connsiteX39" fmla="*/ 11996673 w 12192000"/>
              <a:gd name="connsiteY39" fmla="*/ 989271 h 4783510"/>
              <a:gd name="connsiteX40" fmla="*/ 12064304 w 12192000"/>
              <a:gd name="connsiteY40" fmla="*/ 976743 h 4783510"/>
              <a:gd name="connsiteX41" fmla="*/ 12108011 w 12192000"/>
              <a:gd name="connsiteY41" fmla="*/ 949852 h 4783510"/>
              <a:gd name="connsiteX42" fmla="*/ 12137961 w 12192000"/>
              <a:gd name="connsiteY42" fmla="*/ 928659 h 4783510"/>
              <a:gd name="connsiteX43" fmla="*/ 12152392 w 12192000"/>
              <a:gd name="connsiteY43" fmla="*/ 940852 h 4783510"/>
              <a:gd name="connsiteX44" fmla="*/ 12187275 w 12192000"/>
              <a:gd name="connsiteY44" fmla="*/ 939175 h 4783510"/>
              <a:gd name="connsiteX45" fmla="*/ 12192000 w 12192000"/>
              <a:gd name="connsiteY45" fmla="*/ 932202 h 4783510"/>
              <a:gd name="connsiteX46" fmla="*/ 12192000 w 12192000"/>
              <a:gd name="connsiteY46" fmla="*/ 1423622 h 4783510"/>
              <a:gd name="connsiteX47" fmla="*/ 12192000 w 12192000"/>
              <a:gd name="connsiteY47" fmla="*/ 2783600 h 4783510"/>
              <a:gd name="connsiteX48" fmla="*/ 12192000 w 12192000"/>
              <a:gd name="connsiteY48" fmla="*/ 4783510 h 4783510"/>
              <a:gd name="connsiteX49" fmla="*/ 2 w 12192000"/>
              <a:gd name="connsiteY49" fmla="*/ 4783510 h 4783510"/>
              <a:gd name="connsiteX50" fmla="*/ 2 w 12192000"/>
              <a:gd name="connsiteY50" fmla="*/ 1855074 h 4783510"/>
              <a:gd name="connsiteX51" fmla="*/ 0 w 12192000"/>
              <a:gd name="connsiteY51" fmla="*/ 1855074 h 4783510"/>
              <a:gd name="connsiteX52" fmla="*/ 0 w 12192000"/>
              <a:gd name="connsiteY52" fmla="*/ 3676 h 4783510"/>
              <a:gd name="connsiteX53" fmla="*/ 4725 w 12192000"/>
              <a:gd name="connsiteY53" fmla="*/ 10649 h 4783510"/>
              <a:gd name="connsiteX54" fmla="*/ 39608 w 12192000"/>
              <a:gd name="connsiteY54" fmla="*/ 12325 h 4783510"/>
              <a:gd name="connsiteX55" fmla="*/ 54039 w 12192000"/>
              <a:gd name="connsiteY55" fmla="*/ 133 h 478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000" h="4783510">
                <a:moveTo>
                  <a:pt x="54039" y="133"/>
                </a:moveTo>
                <a:cubicBezTo>
                  <a:pt x="63704" y="2639"/>
                  <a:pt x="62723" y="39358"/>
                  <a:pt x="83989" y="21326"/>
                </a:cubicBezTo>
                <a:cubicBezTo>
                  <a:pt x="105981" y="-11024"/>
                  <a:pt x="111081" y="45279"/>
                  <a:pt x="127696" y="48217"/>
                </a:cubicBezTo>
                <a:cubicBezTo>
                  <a:pt x="144311" y="51155"/>
                  <a:pt x="175067" y="46490"/>
                  <a:pt x="195328" y="60745"/>
                </a:cubicBezTo>
                <a:cubicBezTo>
                  <a:pt x="202114" y="49815"/>
                  <a:pt x="211298" y="72404"/>
                  <a:pt x="217130" y="52754"/>
                </a:cubicBezTo>
                <a:cubicBezTo>
                  <a:pt x="224172" y="55476"/>
                  <a:pt x="227826" y="61398"/>
                  <a:pt x="232932" y="50560"/>
                </a:cubicBezTo>
                <a:cubicBezTo>
                  <a:pt x="248268" y="92855"/>
                  <a:pt x="280981" y="52963"/>
                  <a:pt x="296960" y="85674"/>
                </a:cubicBezTo>
                <a:cubicBezTo>
                  <a:pt x="299830" y="67582"/>
                  <a:pt x="319291" y="68613"/>
                  <a:pt x="329442" y="61820"/>
                </a:cubicBezTo>
                <a:cubicBezTo>
                  <a:pt x="298380" y="131083"/>
                  <a:pt x="368905" y="57302"/>
                  <a:pt x="386012" y="80741"/>
                </a:cubicBezTo>
                <a:cubicBezTo>
                  <a:pt x="377510" y="29578"/>
                  <a:pt x="414386" y="72354"/>
                  <a:pt x="425496" y="47729"/>
                </a:cubicBezTo>
                <a:cubicBezTo>
                  <a:pt x="437040" y="71659"/>
                  <a:pt x="445854" y="45812"/>
                  <a:pt x="459561" y="55824"/>
                </a:cubicBezTo>
                <a:cubicBezTo>
                  <a:pt x="489863" y="61969"/>
                  <a:pt x="520202" y="89712"/>
                  <a:pt x="559233" y="72799"/>
                </a:cubicBezTo>
                <a:cubicBezTo>
                  <a:pt x="577813" y="147164"/>
                  <a:pt x="623281" y="104139"/>
                  <a:pt x="661345" y="147481"/>
                </a:cubicBezTo>
                <a:cubicBezTo>
                  <a:pt x="683250" y="156781"/>
                  <a:pt x="717059" y="121215"/>
                  <a:pt x="725095" y="161274"/>
                </a:cubicBezTo>
                <a:cubicBezTo>
                  <a:pt x="734778" y="137222"/>
                  <a:pt x="744590" y="176885"/>
                  <a:pt x="755536" y="180724"/>
                </a:cubicBezTo>
                <a:cubicBezTo>
                  <a:pt x="764056" y="165505"/>
                  <a:pt x="768536" y="179043"/>
                  <a:pt x="776480" y="182273"/>
                </a:cubicBezTo>
                <a:cubicBezTo>
                  <a:pt x="779946" y="172829"/>
                  <a:pt x="786646" y="173541"/>
                  <a:pt x="789058" y="184824"/>
                </a:cubicBezTo>
                <a:cubicBezTo>
                  <a:pt x="786138" y="210571"/>
                  <a:pt x="809228" y="198414"/>
                  <a:pt x="811171" y="216295"/>
                </a:cubicBezTo>
                <a:cubicBezTo>
                  <a:pt x="821323" y="219407"/>
                  <a:pt x="856662" y="208499"/>
                  <a:pt x="878029" y="215023"/>
                </a:cubicBezTo>
                <a:lnTo>
                  <a:pt x="884769" y="220986"/>
                </a:lnTo>
                <a:lnTo>
                  <a:pt x="1600387" y="354356"/>
                </a:lnTo>
                <a:lnTo>
                  <a:pt x="9012952" y="1139547"/>
                </a:lnTo>
                <a:lnTo>
                  <a:pt x="11269135" y="1154978"/>
                </a:lnTo>
                <a:lnTo>
                  <a:pt x="11276593" y="1158504"/>
                </a:lnTo>
                <a:cubicBezTo>
                  <a:pt x="11284278" y="1160597"/>
                  <a:pt x="11291853" y="1160653"/>
                  <a:pt x="11298713" y="1157049"/>
                </a:cubicBezTo>
                <a:cubicBezTo>
                  <a:pt x="11308980" y="1128196"/>
                  <a:pt x="11367293" y="1148970"/>
                  <a:pt x="11380829" y="1144822"/>
                </a:cubicBezTo>
                <a:cubicBezTo>
                  <a:pt x="11382772" y="1126940"/>
                  <a:pt x="11405862" y="1139097"/>
                  <a:pt x="11402942" y="1113350"/>
                </a:cubicBezTo>
                <a:cubicBezTo>
                  <a:pt x="11405355" y="1102067"/>
                  <a:pt x="11412054" y="1101355"/>
                  <a:pt x="11415520" y="1110800"/>
                </a:cubicBezTo>
                <a:cubicBezTo>
                  <a:pt x="11423464" y="1107569"/>
                  <a:pt x="11427945" y="1094031"/>
                  <a:pt x="11436464" y="1109251"/>
                </a:cubicBezTo>
                <a:cubicBezTo>
                  <a:pt x="11447410" y="1105411"/>
                  <a:pt x="11457222" y="1065748"/>
                  <a:pt x="11466905" y="1089800"/>
                </a:cubicBezTo>
                <a:cubicBezTo>
                  <a:pt x="11474941" y="1049741"/>
                  <a:pt x="11508751" y="1085307"/>
                  <a:pt x="11530655" y="1076007"/>
                </a:cubicBezTo>
                <a:cubicBezTo>
                  <a:pt x="11568719" y="1032666"/>
                  <a:pt x="11614187" y="1075691"/>
                  <a:pt x="11632767" y="1001326"/>
                </a:cubicBezTo>
                <a:cubicBezTo>
                  <a:pt x="11671799" y="1018238"/>
                  <a:pt x="11678297" y="1004118"/>
                  <a:pt x="11708599" y="997972"/>
                </a:cubicBezTo>
                <a:cubicBezTo>
                  <a:pt x="11722307" y="987960"/>
                  <a:pt x="11754960" y="1000186"/>
                  <a:pt x="11766504" y="976255"/>
                </a:cubicBezTo>
                <a:cubicBezTo>
                  <a:pt x="11775270" y="975867"/>
                  <a:pt x="11771643" y="982199"/>
                  <a:pt x="11781629" y="985430"/>
                </a:cubicBezTo>
                <a:cubicBezTo>
                  <a:pt x="11791615" y="988661"/>
                  <a:pt x="11808655" y="993119"/>
                  <a:pt x="11826422" y="995644"/>
                </a:cubicBezTo>
                <a:cubicBezTo>
                  <a:pt x="11847845" y="1001968"/>
                  <a:pt x="11866122" y="1002202"/>
                  <a:pt x="11891635" y="997172"/>
                </a:cubicBezTo>
                <a:cubicBezTo>
                  <a:pt x="11907614" y="964462"/>
                  <a:pt x="11943732" y="1021381"/>
                  <a:pt x="11959068" y="979087"/>
                </a:cubicBezTo>
                <a:cubicBezTo>
                  <a:pt x="11964175" y="989925"/>
                  <a:pt x="11967829" y="984002"/>
                  <a:pt x="11974871" y="981280"/>
                </a:cubicBezTo>
                <a:cubicBezTo>
                  <a:pt x="11980703" y="1000930"/>
                  <a:pt x="11989887" y="978341"/>
                  <a:pt x="11996673" y="989271"/>
                </a:cubicBezTo>
                <a:cubicBezTo>
                  <a:pt x="12016933" y="975016"/>
                  <a:pt x="12047689" y="979681"/>
                  <a:pt x="12064304" y="976743"/>
                </a:cubicBezTo>
                <a:cubicBezTo>
                  <a:pt x="12080919" y="973805"/>
                  <a:pt x="12075802" y="961775"/>
                  <a:pt x="12108011" y="949852"/>
                </a:cubicBezTo>
                <a:cubicBezTo>
                  <a:pt x="12129277" y="967884"/>
                  <a:pt x="12128297" y="931165"/>
                  <a:pt x="12137961" y="928659"/>
                </a:cubicBezTo>
                <a:cubicBezTo>
                  <a:pt x="12141183" y="927823"/>
                  <a:pt x="12145587" y="930789"/>
                  <a:pt x="12152392" y="940852"/>
                </a:cubicBezTo>
                <a:cubicBezTo>
                  <a:pt x="12158285" y="946241"/>
                  <a:pt x="12172554" y="936871"/>
                  <a:pt x="12187275" y="939175"/>
                </a:cubicBezTo>
                <a:lnTo>
                  <a:pt x="12192000" y="932202"/>
                </a:lnTo>
                <a:lnTo>
                  <a:pt x="12192000" y="1423622"/>
                </a:lnTo>
                <a:lnTo>
                  <a:pt x="12192000" y="2783600"/>
                </a:lnTo>
                <a:lnTo>
                  <a:pt x="12192000" y="4783510"/>
                </a:lnTo>
                <a:lnTo>
                  <a:pt x="2" y="4783510"/>
                </a:lnTo>
                <a:lnTo>
                  <a:pt x="2" y="1855074"/>
                </a:lnTo>
                <a:lnTo>
                  <a:pt x="0" y="1855074"/>
                </a:lnTo>
                <a:lnTo>
                  <a:pt x="0" y="3676"/>
                </a:lnTo>
                <a:lnTo>
                  <a:pt x="4725" y="10649"/>
                </a:lnTo>
                <a:cubicBezTo>
                  <a:pt x="19446" y="8345"/>
                  <a:pt x="33716" y="17715"/>
                  <a:pt x="39608" y="12325"/>
                </a:cubicBezTo>
                <a:cubicBezTo>
                  <a:pt x="46413" y="2263"/>
                  <a:pt x="50817" y="-703"/>
                  <a:pt x="54039" y="13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554C44F0-F390-48A8-974F-CAC9A33F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418" y="493509"/>
            <a:ext cx="11165080" cy="5832861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5F6F5"/>
          </a:solidFill>
          <a:ln>
            <a:noFill/>
          </a:ln>
          <a:effectLst>
            <a:outerShdw blurRad="38100" dist="25400" dir="48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050" name="Picture 2" descr="verb ing and to | Baamboozle - Baamboozle | The Most Fun Classroom Games!">
            <a:extLst>
              <a:ext uri="{FF2B5EF4-FFF2-40B4-BE49-F238E27FC236}">
                <a16:creationId xmlns:a16="http://schemas.microsoft.com/office/drawing/2014/main" id="{C7274339-515D-E73E-DF38-85EBD0677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1" r="3104"/>
          <a:stretch/>
        </p:blipFill>
        <p:spPr bwMode="auto">
          <a:xfrm>
            <a:off x="680483" y="655576"/>
            <a:ext cx="10849145" cy="55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935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0884D972-8E5C-DDAD-3DE8-00FE204B40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Identifiers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DD0174A7-0E32-EB40-05D7-56F19C651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An identifier 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is a programmer-defined name for some part of a program: variables, functions, etc. </a:t>
            </a:r>
          </a:p>
          <a:p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 variable name 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should represent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purpose of the variable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. For example:</a:t>
            </a:r>
            <a:b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               </a:t>
            </a:r>
            <a:r>
              <a:rPr lang="en-US" altLang="en-US" b="1" dirty="0" err="1">
                <a:solidFill>
                  <a:srgbClr val="FA8218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itemsOrdered</a:t>
            </a:r>
            <a:b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The purpose of this variable is to hold the number of items ordered.</a:t>
            </a:r>
            <a:endParaRPr lang="en-US" alt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b="1" dirty="0">
                <a:latin typeface="Times" panose="02020603050405020304" pitchFamily="18" charset="0"/>
                <a:cs typeface="Times" panose="02020603050405020304" pitchFamily="18" charset="0"/>
              </a:rPr>
              <a:t>Identifiers rules: </a:t>
            </a:r>
          </a:p>
          <a:p>
            <a:pPr lvl="1"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The first character of an identifier must be an alphabetic character or and underscore ( _ ), </a:t>
            </a:r>
          </a:p>
          <a:p>
            <a:pPr lvl="1"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After the first character you may use alphabetic characters, numbers, or underscore characters.</a:t>
            </a:r>
          </a:p>
          <a:p>
            <a:pPr lvl="1"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Upper- and lowercase characters are distinct</a:t>
            </a:r>
          </a:p>
          <a:p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Multi-word Variable Names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-1" y="1298863"/>
            <a:ext cx="12282055" cy="555913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Descriptive variable names may include multiple words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Two conventions to use in naming variables: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Capitalize all but first letter of first word.  Run words together:</a:t>
            </a:r>
          </a:p>
          <a:p>
            <a:pPr marL="914400" lvl="2" indent="0">
              <a:spcBef>
                <a:spcPct val="40000"/>
              </a:spcBef>
              <a:buNone/>
              <a:defRPr/>
            </a:pPr>
            <a:r>
              <a:rPr 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quantityOnOrder</a:t>
            </a:r>
            <a:endParaRPr 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914400" lvl="2" indent="0">
              <a:spcBef>
                <a:spcPct val="40000"/>
              </a:spcBef>
              <a:buNone/>
              <a:defRPr/>
            </a:pPr>
            <a:r>
              <a:rPr 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totalSales</a:t>
            </a: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Use the underscore _ character as a space:</a:t>
            </a:r>
          </a:p>
          <a:p>
            <a:pPr marL="914400" lvl="2" indent="0">
              <a:spcBef>
                <a:spcPct val="40000"/>
              </a:spcBef>
              <a:buNone/>
              <a:defRPr/>
            </a:pPr>
            <a:r>
              <a:rPr 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quantity_on_order</a:t>
            </a:r>
            <a:endParaRPr 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914400" lvl="2" indent="0">
              <a:spcBef>
                <a:spcPct val="40000"/>
              </a:spcBef>
              <a:buNone/>
              <a:defRPr/>
            </a:pPr>
            <a:r>
              <a:rPr 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total_sales</a:t>
            </a:r>
            <a:endParaRPr 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>
              <a:spcBef>
                <a:spcPct val="40000"/>
              </a:spcBef>
              <a:defRPr/>
            </a:pP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Use one convention consistently throughout program</a:t>
            </a:r>
          </a:p>
          <a:p>
            <a:pPr marL="114300" indent="0">
              <a:spcBef>
                <a:spcPct val="40000"/>
              </a:spcBef>
              <a:buNone/>
              <a:defRPr/>
            </a:pPr>
            <a:endParaRPr lang="en-US" sz="2400" b="1" dirty="0">
              <a:cs typeface="Courier New" pitchFamily="49" charset="0"/>
            </a:endParaRPr>
          </a:p>
          <a:p>
            <a:pPr marL="457200" lvl="1" indent="0">
              <a:spcBef>
                <a:spcPct val="40000"/>
              </a:spcBef>
              <a:buNone/>
              <a:defRPr/>
            </a:pPr>
            <a:endParaRPr lang="en-US" dirty="0"/>
          </a:p>
          <a:p>
            <a:pPr marL="114300" indent="0">
              <a:spcBef>
                <a:spcPct val="40000"/>
              </a:spcBef>
              <a:buNone/>
              <a:defRPr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36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9B61D235-5F68-B7D2-C16C-7ADC857F98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Valid and Invalid Identifiers</a:t>
            </a:r>
          </a:p>
        </p:txBody>
      </p:sp>
      <p:graphicFrame>
        <p:nvGraphicFramePr>
          <p:cNvPr id="4" name="Group 36">
            <a:extLst>
              <a:ext uri="{FF2B5EF4-FFF2-40B4-BE49-F238E27FC236}">
                <a16:creationId xmlns:a16="http://schemas.microsoft.com/office/drawing/2014/main" id="{8208E3CC-EFD4-D573-B2C1-7111FAE46DF2}"/>
              </a:ext>
            </a:extLst>
          </p:cNvPr>
          <p:cNvGraphicFramePr>
            <a:graphicFrameLocks noGrp="1"/>
          </p:cNvGraphicFramePr>
          <p:nvPr/>
        </p:nvGraphicFramePr>
        <p:xfrm>
          <a:off x="0" y="1447799"/>
          <a:ext cx="12192000" cy="54102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0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7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IDENTIFIER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VALID?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REASON IF INVALID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totalSales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total_Sales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total.Sales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Cannot contain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4thQtrSales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Cannot begin with digit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totalSale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Cannot contain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 W3" pitchFamily="-16" charset="-128"/>
                        <a:cs typeface="Courier New" panose="02070309020205020404" pitchFamily="49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07415-9435-FD56-619C-08F97B51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Assignment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68C9-6020-F895-4526-616EB3F47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Uses the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=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operator.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Has a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single variable 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on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left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side and a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value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on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right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side.</a:t>
            </a:r>
          </a:p>
          <a:p>
            <a:pPr eaLnBrk="1" hangingPunct="1"/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Copies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value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on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right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into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variable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on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left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. </a:t>
            </a:r>
          </a:p>
          <a:p>
            <a:r>
              <a:rPr lang="en-US" altLang="en-US" b="1" u="sng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Example</a:t>
            </a:r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	              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item = 12;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48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D1984-66FA-267A-BE71-E724FFF28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computer code with text&#10;&#10;AI-generated content may be incorrect.">
            <a:extLst>
              <a:ext uri="{FF2B5EF4-FFF2-40B4-BE49-F238E27FC236}">
                <a16:creationId xmlns:a16="http://schemas.microsoft.com/office/drawing/2014/main" id="{647833B5-EE5E-F7A3-CEB0-CFF4926419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101" y="1320790"/>
            <a:ext cx="8317795" cy="41294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7BF6B7-660C-8A0C-69A7-0B3C6B9BB9D9}"/>
              </a:ext>
            </a:extLst>
          </p:cNvPr>
          <p:cNvSpPr txBox="1"/>
          <p:nvPr/>
        </p:nvSpPr>
        <p:spPr>
          <a:xfrm>
            <a:off x="5210504" y="5302216"/>
            <a:ext cx="6237888" cy="1233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Your age is: 20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65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D20D6-4067-331B-9BA4-C193194C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7176FB0E-8A8A-7197-6668-05784E83CE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64" y="1219200"/>
            <a:ext cx="8167097" cy="53406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0BFAAF4-34A6-E0D4-C71F-D0D6C2B31D5E}"/>
              </a:ext>
            </a:extLst>
          </p:cNvPr>
          <p:cNvSpPr txBox="1"/>
          <p:nvPr/>
        </p:nvSpPr>
        <p:spPr>
          <a:xfrm>
            <a:off x="6272049" y="4608411"/>
            <a:ext cx="6237888" cy="2056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6695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= 10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6695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 = 5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6695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Sum = 15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60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C2B4FA-42DE-9BB2-0A36-C2390C21E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Data types </a:t>
            </a:r>
          </a:p>
        </p:txBody>
      </p:sp>
      <p:pic>
        <p:nvPicPr>
          <p:cNvPr id="1026" name="Picture 2" descr="What are Built-in Data Types? Definitions, Types and Examples">
            <a:extLst>
              <a:ext uri="{FF2B5EF4-FFF2-40B4-BE49-F238E27FC236}">
                <a16:creationId xmlns:a16="http://schemas.microsoft.com/office/drawing/2014/main" id="{0028CADC-819B-A53B-09AA-12152C80E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4356" y="1438734"/>
            <a:ext cx="6408836" cy="3829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7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3200400" y="152400"/>
            <a:ext cx="6172200" cy="685800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altLang="ko-KR" dirty="0"/>
              <a:t>Data Types</a:t>
            </a:r>
            <a:endParaRPr lang="en-CA" altLang="ko-KR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52400" y="1270000"/>
          <a:ext cx="12039600" cy="4541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1503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93FF4850-6ACA-A945-2524-E0F7090DAD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Integer Data Types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71777-732C-8C8F-522F-DAE74C62E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5865" y="1070075"/>
            <a:ext cx="10287001" cy="2760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sz="2400" kern="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Integer variables </a:t>
            </a:r>
            <a:r>
              <a:rPr lang="en-US" sz="2400" kern="0" dirty="0">
                <a:latin typeface="Times" panose="02020603050405020304" pitchFamily="18" charset="0"/>
                <a:cs typeface="Times" panose="02020603050405020304" pitchFamily="18" charset="0"/>
              </a:rPr>
              <a:t>can hold whole numbers such as 12, 7, and -99.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/>
              <a:t>Designed to hold whole (non-decimal) numbers.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" panose="02020603050405020304" pitchFamily="18" charset="0"/>
                <a:cs typeface="Times" panose="02020603050405020304" pitchFamily="18" charset="0"/>
              </a:rPr>
              <a:t>Can be </a:t>
            </a:r>
            <a:r>
              <a:rPr lang="en-US" altLang="en-US" sz="2400" b="1" dirty="0">
                <a:latin typeface="Times" panose="02020603050405020304" pitchFamily="18" charset="0"/>
                <a:cs typeface="Times" panose="02020603050405020304" pitchFamily="18" charset="0"/>
              </a:rPr>
              <a:t>signed</a:t>
            </a:r>
            <a:r>
              <a:rPr lang="en-US" altLang="en-US" sz="2400" dirty="0">
                <a:latin typeface="Times" panose="02020603050405020304" pitchFamily="18" charset="0"/>
                <a:cs typeface="Times" panose="02020603050405020304" pitchFamily="18" charset="0"/>
              </a:rPr>
              <a:t> or </a:t>
            </a:r>
            <a:r>
              <a:rPr lang="en-US" altLang="en-US" sz="2400" b="1" dirty="0">
                <a:latin typeface="Times" panose="02020603050405020304" pitchFamily="18" charset="0"/>
                <a:cs typeface="Times" panose="02020603050405020304" pitchFamily="18" charset="0"/>
              </a:rPr>
              <a:t>unsigned</a:t>
            </a:r>
            <a:r>
              <a:rPr lang="en-US" altLang="en-US" sz="24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sz="1600" dirty="0">
                <a:latin typeface="Times" panose="02020603050405020304" pitchFamily="18" charset="0"/>
                <a:cs typeface="Times" panose="02020603050405020304" pitchFamily="18" charset="0"/>
              </a:rPr>
              <a:t>   </a:t>
            </a:r>
            <a:r>
              <a:rPr lang="en-US" altLang="en-US" sz="1600" b="1" dirty="0">
                <a:latin typeface="Times" panose="02020603050405020304" pitchFamily="18" charset="0"/>
                <a:cs typeface="Times" panose="02020603050405020304" pitchFamily="18" charset="0"/>
              </a:rPr>
              <a:t>12     -6     +3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Available in </a:t>
            </a:r>
            <a:r>
              <a:rPr lang="en-US" altLang="en-US" sz="2000" dirty="0">
                <a:solidFill>
                  <a:srgbClr val="0070C0"/>
                </a:solidFill>
              </a:rPr>
              <a:t>different sizes </a:t>
            </a:r>
            <a:r>
              <a:rPr lang="en-US" altLang="en-US" sz="2000" dirty="0"/>
              <a:t>(</a:t>
            </a:r>
            <a:r>
              <a:rPr lang="en-US" altLang="en-US" sz="2000" i="1" dirty="0"/>
              <a:t>i.e.</a:t>
            </a:r>
            <a:r>
              <a:rPr lang="en-US" altLang="en-US" sz="2000" dirty="0"/>
              <a:t>, number of bytes): </a:t>
            </a:r>
            <a:r>
              <a:rPr lang="en-US" altLang="en-US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short</a:t>
            </a:r>
            <a:r>
              <a:rPr lang="en-US" altLang="en-US" sz="2000" dirty="0"/>
              <a:t>, </a:t>
            </a:r>
            <a:r>
              <a:rPr lang="en-US" altLang="en-US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000" dirty="0"/>
              <a:t>, and </a:t>
            </a:r>
            <a:r>
              <a:rPr lang="en-US" altLang="en-US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long.</a:t>
            </a:r>
          </a:p>
          <a:p>
            <a:pPr eaLnBrk="1" hangingPunct="1"/>
            <a:r>
              <a:rPr lang="en-US" altLang="en-US" sz="2000" dirty="0"/>
              <a:t>                                                            Size of </a:t>
            </a:r>
            <a:r>
              <a:rPr lang="en-US" altLang="en-US" sz="2000" b="1" dirty="0">
                <a:latin typeface="Courier New" panose="02070309020205020404" pitchFamily="49" charset="0"/>
              </a:rPr>
              <a:t>short</a:t>
            </a:r>
            <a:r>
              <a:rPr lang="en-US" altLang="en-US" sz="2000" dirty="0"/>
              <a:t> </a:t>
            </a:r>
            <a:r>
              <a:rPr lang="en-US" altLang="en-US" sz="2000" b="1" dirty="0">
                <a:sym typeface="Symbol" panose="05050102010706020507" pitchFamily="18" charset="2"/>
              </a:rPr>
              <a:t></a:t>
            </a:r>
            <a:r>
              <a:rPr lang="en-US" altLang="en-US" sz="2000" dirty="0">
                <a:sym typeface="Symbol" panose="05050102010706020507" pitchFamily="18" charset="2"/>
              </a:rPr>
              <a:t> size of </a:t>
            </a:r>
            <a:r>
              <a:rPr lang="en-US" altLang="en-US" sz="2000" b="1" dirty="0">
                <a:latin typeface="Courier New" panose="02070309020205020404" pitchFamily="49" charset="0"/>
                <a:sym typeface="Symbol" panose="05050102010706020507" pitchFamily="18" charset="2"/>
              </a:rPr>
              <a:t>int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b="1" dirty="0">
                <a:sym typeface="Symbol" panose="05050102010706020507" pitchFamily="18" charset="2"/>
              </a:rPr>
              <a:t> </a:t>
            </a:r>
            <a:r>
              <a:rPr lang="en-US" altLang="en-US" sz="2000" dirty="0">
                <a:sym typeface="Symbol" panose="05050102010706020507" pitchFamily="18" charset="2"/>
              </a:rPr>
              <a:t>size of </a:t>
            </a:r>
            <a:r>
              <a:rPr lang="en-US" altLang="en-US" sz="2000" b="1" dirty="0">
                <a:latin typeface="Courier New" panose="02070309020205020404" pitchFamily="49" charset="0"/>
                <a:sym typeface="Symbol" panose="05050102010706020507" pitchFamily="18" charset="2"/>
              </a:rPr>
              <a:t>long</a:t>
            </a:r>
            <a:r>
              <a:rPr lang="en-US" altLang="en-US" sz="2800" b="1" dirty="0">
                <a:latin typeface="Courier New" panose="02070309020205020404" pitchFamily="49" charset="0"/>
                <a:sym typeface="Symbol" panose="05050102010706020507" pitchFamily="18" charset="2"/>
              </a:rPr>
              <a:t>.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endParaRPr lang="en-US" sz="2800" kern="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/>
          </a:p>
        </p:txBody>
      </p:sp>
      <p:pic>
        <p:nvPicPr>
          <p:cNvPr id="32772" name="Picture 2">
            <a:extLst>
              <a:ext uri="{FF2B5EF4-FFF2-40B4-BE49-F238E27FC236}">
                <a16:creationId xmlns:a16="http://schemas.microsoft.com/office/drawing/2014/main" id="{3088356C-9664-FBA2-044D-BA6920203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853" y="3187353"/>
            <a:ext cx="6464046" cy="3425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Signed vs. Unsigned Integers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15747" y="1307939"/>
            <a:ext cx="10323653" cy="478806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C++ 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allocates one </a:t>
            </a:r>
            <a:r>
              <a:rPr lang="en-US" altLang="en-US" sz="320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bit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 for the </a:t>
            </a:r>
            <a:r>
              <a:rPr lang="en-US" altLang="en-US" sz="320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sign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 of the number, and the rest of the </a:t>
            </a:r>
            <a:r>
              <a:rPr lang="en-US" altLang="en-US" sz="320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bits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 are for </a:t>
            </a:r>
            <a:r>
              <a:rPr lang="en-US" altLang="en-US" sz="3200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data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If your program will never need negative numbers, you can declare variables to be </a:t>
            </a:r>
            <a:r>
              <a:rPr lang="en-US" altLang="en-US" sz="3200" b="1" dirty="0">
                <a:latin typeface="Times" panose="02020603050405020304" pitchFamily="18" charset="0"/>
                <a:cs typeface="Times" panose="02020603050405020304" pitchFamily="18" charset="0"/>
              </a:rPr>
              <a:t>unsigned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.  All bits in unsigned numbers are used for data.</a:t>
            </a:r>
            <a:endParaRPr lang="en-US" altLang="en-US" sz="32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A variable is signed unless the </a:t>
            </a:r>
            <a:r>
              <a:rPr lang="en-US" altLang="en-US" sz="3200" b="1" dirty="0">
                <a:latin typeface="Times" panose="02020603050405020304" pitchFamily="18" charset="0"/>
                <a:cs typeface="Times" panose="02020603050405020304" pitchFamily="18" charset="0"/>
              </a:rPr>
              <a:t>unsigned</a:t>
            </a:r>
            <a:r>
              <a:rPr lang="en-US" altLang="en-US" sz="3200" dirty="0">
                <a:latin typeface="Times" panose="02020603050405020304" pitchFamily="18" charset="0"/>
                <a:cs typeface="Times" panose="02020603050405020304" pitchFamily="18" charset="0"/>
              </a:rPr>
              <a:t> keyword is used.</a:t>
            </a:r>
            <a:endParaRPr lang="en-US" altLang="en-US" sz="3200" b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6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67BA-D132-0C06-77C0-80F6A21F0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Lectures References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8B563-D958-2370-1D08-C5048E0F9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120"/>
            <a:ext cx="5745480" cy="5380355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Starting out with C++ From Control Structures through Objects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</a:rPr>
              <a:t>TONY GADDIS</a:t>
            </a:r>
          </a:p>
          <a:p>
            <a:pPr marL="0" indent="0">
              <a:buNone/>
            </a:pPr>
            <a:r>
              <a:rPr lang="en-US" sz="2400" b="1" dirty="0"/>
              <a:t>Ninth Edition.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612BE0-61CC-7C8F-A317-147E9FE9E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6637" y="1219200"/>
            <a:ext cx="5175363" cy="5638801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8723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le 1">
            <a:extLst>
              <a:ext uri="{FF2B5EF4-FFF2-40B4-BE49-F238E27FC236}">
                <a16:creationId xmlns:a16="http://schemas.microsoft.com/office/drawing/2014/main" id="{B488928C-749C-C14F-41E3-A21750302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pic>
        <p:nvPicPr>
          <p:cNvPr id="2" name="Picture 1" descr="A computer code with text&#10;&#10;AI-generated content may be incorrect.">
            <a:extLst>
              <a:ext uri="{FF2B5EF4-FFF2-40B4-BE49-F238E27FC236}">
                <a16:creationId xmlns:a16="http://schemas.microsoft.com/office/drawing/2014/main" id="{F8BFD336-BB1B-EE1F-C032-50AB939E3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86" y="1347915"/>
            <a:ext cx="8861849" cy="49057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5ED2FB-79D2-67D0-8F13-AD2F6803DD9A}"/>
              </a:ext>
            </a:extLst>
          </p:cNvPr>
          <p:cNvSpPr txBox="1"/>
          <p:nvPr/>
        </p:nvSpPr>
        <p:spPr>
          <a:xfrm>
            <a:off x="7848601" y="1802928"/>
            <a:ext cx="6237888" cy="25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Age: 25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Year: 2025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World population: 7800000000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Positive number: 100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DF56-819B-A051-B308-97FDA4BFC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Floating-point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0D456-12DD-A529-0E87-3ABE1F69B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Floating-point types represent numbers with decimal points. </a:t>
            </a:r>
          </a:p>
          <a:p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The two main types are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float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 and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double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lvl="1"/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float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: uses 4 bytes, suitable for basic fractional calculations.</a:t>
            </a:r>
          </a:p>
          <a:p>
            <a:pPr lvl="1"/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double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: uses 8 bytes,, ideal for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scientific and engineering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 work.</a:t>
            </a:r>
          </a:p>
          <a:p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Both can handle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positive and negative values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 and represent very large or small numbers using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scientific notation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3718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7E28F-9E50-8579-A890-ACF02062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1360D1-77A6-F3C3-FE4D-3E97104964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449" y="1219199"/>
            <a:ext cx="8307379" cy="56588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BD05EA-6A19-4577-0F70-15B104A2D730}"/>
              </a:ext>
            </a:extLst>
          </p:cNvPr>
          <p:cNvSpPr txBox="1"/>
          <p:nvPr/>
        </p:nvSpPr>
        <p:spPr>
          <a:xfrm>
            <a:off x="7344104" y="4418901"/>
            <a:ext cx="6237888" cy="2459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Price: 9.99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Distance: 12345.7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Total Price (float): 29.97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Time to travel (double): 153.323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0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b="1" dirty="0">
                <a:latin typeface="Courier New" panose="02070309020205020404" pitchFamily="49" charset="0"/>
              </a:rPr>
              <a:t>char</a:t>
            </a:r>
            <a:r>
              <a:rPr lang="en-US" altLang="en-US" dirty="0"/>
              <a:t> Data Type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62046" y="1219200"/>
            <a:ext cx="10201154" cy="4953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Used to hold single characters or very small integer values.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Usually occupies 1 byte of memory.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 numeric code representing the character is stored in memory .</a:t>
            </a:r>
          </a:p>
          <a:p>
            <a:r>
              <a:rPr lang="en-US" altLang="en-US" b="1" u="sng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Example</a:t>
            </a:r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3314700" y="3964396"/>
            <a:ext cx="6477000" cy="91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SOURCE CODE                                 MEMORY </a:t>
            </a:r>
          </a:p>
          <a:p>
            <a:pPr eaLnBrk="1" hangingPunct="1"/>
            <a:endParaRPr lang="en-US" altLang="en-US" sz="2800" b="1" dirty="0">
              <a:solidFill>
                <a:srgbClr val="3D8963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3D8963"/>
                </a:solidFill>
                <a:latin typeface="Courier New" panose="02070309020205020404" pitchFamily="49" charset="0"/>
              </a:rPr>
              <a:t>char letter = ‘C';</a:t>
            </a:r>
            <a:r>
              <a:rPr lang="en-US" altLang="en-US" sz="2800" b="1" dirty="0">
                <a:solidFill>
                  <a:srgbClr val="006600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2800" b="1" dirty="0">
                <a:latin typeface="Courier New" panose="02070309020205020404" pitchFamily="49" charset="0"/>
              </a:rPr>
              <a:t>letter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299960" y="49784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Courier New" panose="02070309020205020404" pitchFamily="49" charset="0"/>
              </a:rPr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6774588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C7CCB-8687-AB32-435B-368B614EB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white background with text&#10;&#10;AI-generated content may be incorrect.">
            <a:extLst>
              <a:ext uri="{FF2B5EF4-FFF2-40B4-BE49-F238E27FC236}">
                <a16:creationId xmlns:a16="http://schemas.microsoft.com/office/drawing/2014/main" id="{6A78AB4B-B9E0-A855-EC10-E0128A17FB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294477"/>
            <a:ext cx="8429950" cy="3784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11124D-9A4B-B5D2-A404-D1ED6840F8A4}"/>
              </a:ext>
            </a:extLst>
          </p:cNvPr>
          <p:cNvSpPr txBox="1"/>
          <p:nvPr/>
        </p:nvSpPr>
        <p:spPr>
          <a:xfrm>
            <a:off x="3962400" y="4902824"/>
            <a:ext cx="6285186" cy="1233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 Output: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Your grade is: A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12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 Literal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2046" y="1219200"/>
            <a:ext cx="12029954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A character literal is a single character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When referenced in a program, it is enclosed in single quotation marks: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800100" lvl="2" indent="0">
              <a:spcBef>
                <a:spcPct val="0"/>
              </a:spcBef>
              <a:buNone/>
              <a:defRPr/>
            </a:pPr>
            <a:r>
              <a:rPr lang="en-US" sz="2800" b="1" dirty="0" err="1"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sz="2800" b="1" dirty="0">
                <a:latin typeface="Times" panose="02020603050405020304" pitchFamily="18" charset="0"/>
                <a:cs typeface="Times" panose="02020603050405020304" pitchFamily="18" charset="0"/>
              </a:rPr>
              <a:t> &lt;&lt; 'Y' &lt;&lt; </a:t>
            </a:r>
            <a:r>
              <a:rPr lang="en-US" sz="2800" b="1" dirty="0" err="1">
                <a:latin typeface="Times" panose="02020603050405020304" pitchFamily="18" charset="0"/>
                <a:cs typeface="Times" panose="02020603050405020304" pitchFamily="18" charset="0"/>
              </a:rPr>
              <a:t>endl</a:t>
            </a:r>
            <a:r>
              <a:rPr lang="en-US" sz="2800" b="1" dirty="0">
                <a:latin typeface="Times" panose="02020603050405020304" pitchFamily="18" charset="0"/>
                <a:cs typeface="Times" panose="02020603050405020304" pitchFamily="18" charset="0"/>
              </a:rPr>
              <a:t>;</a:t>
            </a:r>
            <a:endParaRPr lang="en-US" sz="28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7500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The quotation marks are not part of the literal, and are not displayed</a:t>
            </a:r>
            <a:endParaRPr 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8052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String Literals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0287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Can be stored as a series of characters in consecutive memory locations. 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	                     </a:t>
            </a:r>
            <a:r>
              <a:rPr lang="en-US" sz="3200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"Hello"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Stored with the </a:t>
            </a:r>
            <a:r>
              <a:rPr lang="en-US" dirty="0">
                <a:solidFill>
                  <a:schemeClr val="accent2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null terminator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\0</a:t>
            </a: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, automatically placed at the end.</a:t>
            </a:r>
          </a:p>
          <a:p>
            <a:pPr marL="0" indent="0">
              <a:spcBef>
                <a:spcPct val="50000"/>
              </a:spcBef>
              <a:buNone/>
              <a:defRPr/>
            </a:pP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75000"/>
              </a:spcBef>
              <a:defRPr/>
            </a:pPr>
            <a:r>
              <a:rPr lang="en-US" dirty="0">
                <a:latin typeface="Times" panose="02020603050405020304" pitchFamily="18" charset="0"/>
                <a:cs typeface="Times" panose="02020603050405020304" pitchFamily="18" charset="0"/>
              </a:rPr>
              <a:t>Is comprised of characters between the </a:t>
            </a: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“ and "</a:t>
            </a:r>
          </a:p>
        </p:txBody>
      </p:sp>
      <p:graphicFrame>
        <p:nvGraphicFramePr>
          <p:cNvPr id="26693" name="Group 69"/>
          <p:cNvGraphicFramePr>
            <a:graphicFrameLocks noGrp="1"/>
          </p:cNvGraphicFramePr>
          <p:nvPr/>
        </p:nvGraphicFramePr>
        <p:xfrm>
          <a:off x="4267200" y="4648200"/>
          <a:ext cx="4495800" cy="517818"/>
        </p:xfrm>
        <a:graphic>
          <a:graphicData uri="http://schemas.openxmlformats.org/drawingml/2006/table">
            <a:tbl>
              <a:tblPr/>
              <a:tblGrid>
                <a:gridCol w="74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H</a:t>
                      </a:r>
                    </a:p>
                  </a:txBody>
                  <a:tcPr marT="45549" marB="455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e</a:t>
                      </a:r>
                    </a:p>
                  </a:txBody>
                  <a:tcPr marT="45549" marB="455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l</a:t>
                      </a:r>
                    </a:p>
                  </a:txBody>
                  <a:tcPr marT="45549" marB="455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l</a:t>
                      </a:r>
                    </a:p>
                  </a:txBody>
                  <a:tcPr marT="45549" marB="455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o</a:t>
                      </a:r>
                    </a:p>
                  </a:txBody>
                  <a:tcPr marT="45549" marB="455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D8963"/>
                          </a:solidFill>
                          <a:effectLst/>
                          <a:latin typeface="Courier New" pitchFamily="49" charset="0"/>
                        </a:rPr>
                        <a:t>\0</a:t>
                      </a:r>
                    </a:p>
                  </a:txBody>
                  <a:tcPr marT="45549" marB="455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73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character or a string literal?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 character literal is a single character, enclosed in single quotes: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'C'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 string literal is a sequence of characters enclosed in double quotes: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"Hello, there!"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 single character in double quotes is a string literal, not a character literal: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"C"</a:t>
            </a:r>
          </a:p>
        </p:txBody>
      </p:sp>
    </p:spTree>
    <p:extLst>
      <p:ext uri="{BB962C8B-B14F-4D97-AF65-F5344CB8AC3E}">
        <p14:creationId xmlns:p14="http://schemas.microsoft.com/office/powerpoint/2010/main" val="268059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8F8F9-BEB3-A2E0-287F-95DC9BBF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C++ </a:t>
            </a:r>
            <a:r>
              <a:rPr lang="en-US" altLang="en-US" b="1" dirty="0">
                <a:latin typeface="Courier New" panose="02070309020205020404" pitchFamily="49" charset="0"/>
              </a:rPr>
              <a:t>string</a:t>
            </a:r>
            <a:r>
              <a:rPr lang="en-US" altLang="en-US" dirty="0"/>
              <a:t> Class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DBF38-C9AD-D979-478E-2A7B6E830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Must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#include &lt;string&gt;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to create and use string objects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define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string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variables in programs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string name;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assign values to string variables with the assignment operator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name = "George";</a:t>
            </a:r>
          </a:p>
          <a:p>
            <a:pPr eaLnBrk="1" hangingPunct="1">
              <a:lnSpc>
                <a:spcPct val="85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display them with </a:t>
            </a:r>
            <a:r>
              <a:rPr lang="en-US" alt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endParaRPr lang="en-US" alt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"My name is " &lt;&lt; name;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604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5129F-7518-4E7C-B9F3-A2E97C74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CF53B762-F8EA-671C-D80A-15F8DB441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31" y="1347149"/>
            <a:ext cx="9326013" cy="51861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DFF1C8-A835-54F9-8341-EA6691BAA794}"/>
              </a:ext>
            </a:extLst>
          </p:cNvPr>
          <p:cNvSpPr txBox="1"/>
          <p:nvPr/>
        </p:nvSpPr>
        <p:spPr>
          <a:xfrm>
            <a:off x="8437180" y="5170792"/>
            <a:ext cx="6237888" cy="1457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Output program: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Character literal: A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String literal: Hello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477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8E8F-73CD-BC31-0A2D-70BD285E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D87D-558A-322A-CA16-B0D87AC72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course material will be made available on </a:t>
            </a:r>
            <a:r>
              <a:rPr lang="en-US" b="1" dirty="0">
                <a:solidFill>
                  <a:srgbClr val="1F1F1F"/>
                </a:solidFill>
              </a:rPr>
              <a:t>F</a:t>
            </a:r>
            <a:r>
              <a:rPr lang="en-US" b="1" i="0" dirty="0">
                <a:solidFill>
                  <a:srgbClr val="1F1F1F"/>
                </a:solidFill>
                <a:effectLst/>
              </a:rPr>
              <a:t>undamental of Structured </a:t>
            </a:r>
            <a:r>
              <a:rPr lang="en-US" b="1" dirty="0">
                <a:solidFill>
                  <a:srgbClr val="1F1F1F"/>
                </a:solidFill>
              </a:rPr>
              <a:t>P</a:t>
            </a:r>
            <a:r>
              <a:rPr lang="en-US" b="1" i="0" dirty="0">
                <a:solidFill>
                  <a:srgbClr val="1F1F1F"/>
                </a:solidFill>
                <a:effectLst/>
              </a:rPr>
              <a:t>rogramming</a:t>
            </a:r>
            <a:r>
              <a:rPr lang="en-US" dirty="0"/>
              <a:t> Google Drive Folder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https://drive.google.com/drive/folders/1tPM-3Xj4whtwlWia_tA0GaZVx_FTvJoC?usp=sharing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149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269D1-6EB1-64DD-73F6-7D753ED9D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7905EB47-737A-9699-7FCE-61EC17921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0697" y="114192"/>
            <a:ext cx="8461303" cy="66296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B84099-F8A0-C152-7097-A18EAA17BE44}"/>
              </a:ext>
            </a:extLst>
          </p:cNvPr>
          <p:cNvSpPr txBox="1"/>
          <p:nvPr/>
        </p:nvSpPr>
        <p:spPr>
          <a:xfrm>
            <a:off x="312683" y="3429000"/>
            <a:ext cx="623788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Name: John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 Name: Smith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 Name: John Smith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Length of full name: 10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7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b="1" dirty="0">
                <a:latin typeface="Courier New" panose="02070309020205020404" pitchFamily="49" charset="0"/>
              </a:rPr>
              <a:t>bool</a:t>
            </a:r>
            <a:r>
              <a:rPr lang="en-US" altLang="en-US" dirty="0"/>
              <a:t> Data Type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0363200" cy="4495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Represents values that are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true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or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false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bool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values are stored as integers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false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is represented by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0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true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by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1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bool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allDone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= true;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bool finished = false;</a:t>
            </a:r>
          </a:p>
          <a:p>
            <a:pPr eaLnBrk="1" hangingPunct="1">
              <a:buFontTx/>
              <a:buNone/>
            </a:pPr>
            <a:endParaRPr lang="en-US" altLang="en-US" b="1" dirty="0">
              <a:solidFill>
                <a:srgbClr val="3D8963"/>
              </a:solidFill>
              <a:latin typeface="Courier New" panose="02070309020205020404" pitchFamily="49" charset="0"/>
            </a:endParaRPr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9448511" y="4419600"/>
            <a:ext cx="184731" cy="23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endParaRPr lang="en-US" altLang="en-US" sz="2000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681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4AC35-21E2-DCEA-E01E-FE429D8B8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computer code with many lines and symbols&#10;&#10;AI-generated content may be incorrect.">
            <a:extLst>
              <a:ext uri="{FF2B5EF4-FFF2-40B4-BE49-F238E27FC236}">
                <a16:creationId xmlns:a16="http://schemas.microsoft.com/office/drawing/2014/main" id="{913E1487-70E1-C6C4-4250-AF17F47290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70" y="1219200"/>
            <a:ext cx="8245324" cy="53141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08F2CB-C7D6-F29C-3E7C-7BEC55EEC3FD}"/>
              </a:ext>
            </a:extLst>
          </p:cNvPr>
          <p:cNvSpPr txBox="1"/>
          <p:nvPr/>
        </p:nvSpPr>
        <p:spPr>
          <a:xfrm>
            <a:off x="8205952" y="5248912"/>
            <a:ext cx="6237888" cy="12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2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7686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1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27686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isOff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0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7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Determining the Size of a Data Type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27322" y="1219199"/>
            <a:ext cx="12064678" cy="5436243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The </a:t>
            </a:r>
            <a:r>
              <a:rPr lang="en-US" alt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sizeof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operator gives the size in number of bytes of any data type or variable </a:t>
            </a:r>
          </a:p>
          <a:p>
            <a:pPr eaLnBrk="1" hangingPunct="1">
              <a:spcBef>
                <a:spcPct val="8000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double amount;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"A float is stored in 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 &lt;&lt;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sizeof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(float) &lt;&lt; " bytes\n";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"Variable amount is stored in 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 &lt;&lt; 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sizeof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(amount) &lt;&lt; " bytes\n";</a:t>
            </a:r>
          </a:p>
        </p:txBody>
      </p:sp>
    </p:spTree>
    <p:extLst>
      <p:ext uri="{BB962C8B-B14F-4D97-AF65-F5344CB8AC3E}">
        <p14:creationId xmlns:p14="http://schemas.microsoft.com/office/powerpoint/2010/main" val="42073966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43EDE-2695-FA89-AEE4-AA6A2070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computer code with text&#10;&#10;AI-generated content may be incorrect.">
            <a:extLst>
              <a:ext uri="{FF2B5EF4-FFF2-40B4-BE49-F238E27FC236}">
                <a16:creationId xmlns:a16="http://schemas.microsoft.com/office/drawing/2014/main" id="{6FBC23C4-3581-A5C6-3F2E-5C4C72D99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33336"/>
            <a:ext cx="10899176" cy="43253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4BA352-ECFC-DE12-16C6-23CB257F5AC4}"/>
              </a:ext>
            </a:extLst>
          </p:cNvPr>
          <p:cNvSpPr txBox="1"/>
          <p:nvPr/>
        </p:nvSpPr>
        <p:spPr>
          <a:xfrm>
            <a:off x="6507388" y="4628864"/>
            <a:ext cx="6235148" cy="2229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Size of int: 4 bytes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Size of char: 1 byte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Size of float: 4 bytes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Size of double: 8 bytes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Size of bool: 1 byte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93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1402E-6E2C-FFDC-7081-7451B31C3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More on Variable Assignments and Initialization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1288F-5E11-7FEB-4D76-737A024EE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Assigning a value to a variable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Assigns a value to a previously created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 single variable name must appear on left side of the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=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symbol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		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 size;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		size = 5;    // legal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		5 = size;    // not legal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5485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Assignment vs. Initialization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1266990" cy="5238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Initializing a variable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Gives an initial value to a variable at the time it is created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initialize some or all of the variables being defined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length = 12;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width = 7, height = 5, area;</a:t>
            </a:r>
          </a:p>
        </p:txBody>
      </p:sp>
    </p:spTree>
    <p:extLst>
      <p:ext uri="{BB962C8B-B14F-4D97-AF65-F5344CB8AC3E}">
        <p14:creationId xmlns:p14="http://schemas.microsoft.com/office/powerpoint/2010/main" val="15972027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0FEF-4F88-216B-A47B-BF95391C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0548219E-6524-CB81-B5EB-17AC70500F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9200"/>
            <a:ext cx="8892209" cy="54732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115399-AB75-F0D5-D5A3-60A047E89101}"/>
              </a:ext>
            </a:extLst>
          </p:cNvPr>
          <p:cNvSpPr txBox="1"/>
          <p:nvPr/>
        </p:nvSpPr>
        <p:spPr>
          <a:xfrm>
            <a:off x="7281940" y="3429000"/>
            <a:ext cx="6235148" cy="1617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36703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Initialized value (number1): 10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Assigned value (number2): 20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36703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2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Arithmetic Operators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-1" y="1219200"/>
            <a:ext cx="12002947" cy="5238750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Used for performing numeric calculations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C++ has unary, binary, and ternary operators 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unary (1 operand)	     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-5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binary (2 operands)   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13 - 7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ternary (3 operands)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exp1? exp2 :exp3</a:t>
            </a:r>
          </a:p>
        </p:txBody>
      </p:sp>
    </p:spTree>
    <p:extLst>
      <p:ext uri="{BB962C8B-B14F-4D97-AF65-F5344CB8AC3E}">
        <p14:creationId xmlns:p14="http://schemas.microsoft.com/office/powerpoint/2010/main" val="33304630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Binary Arithmetic Operators</a:t>
            </a:r>
          </a:p>
        </p:txBody>
      </p:sp>
      <p:graphicFrame>
        <p:nvGraphicFramePr>
          <p:cNvPr id="70713" name="Group 57"/>
          <p:cNvGraphicFramePr>
            <a:graphicFrameLocks noGrp="1"/>
          </p:cNvGraphicFramePr>
          <p:nvPr/>
        </p:nvGraphicFramePr>
        <p:xfrm>
          <a:off x="3124200" y="2362198"/>
          <a:ext cx="7467601" cy="3810002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6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2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+ 3;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subtraction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7 - 3;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*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/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modulus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ans = 7 % 3;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57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1">
            <a:extLst>
              <a:ext uri="{FF2B5EF4-FFF2-40B4-BE49-F238E27FC236}">
                <a16:creationId xmlns:a16="http://schemas.microsoft.com/office/drawing/2014/main" id="{164BAE3D-0B7F-C1A6-8D8B-C37779238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2889" y="1112479"/>
            <a:ext cx="12192000" cy="5380355"/>
          </a:xfrm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an algorithm to read 100 numbers then display the largest. 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A5373A-8C6D-0A9A-B892-3CD289447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/>
              <a:t>Assignments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E1DB2A0-2FA2-7005-512B-F44EF12986FE}"/>
              </a:ext>
            </a:extLst>
          </p:cNvPr>
          <p:cNvCxnSpPr>
            <a:cxnSpLocks/>
          </p:cNvCxnSpPr>
          <p:nvPr/>
        </p:nvCxnSpPr>
        <p:spPr>
          <a:xfrm>
            <a:off x="3939807" y="4258158"/>
            <a:ext cx="0" cy="2900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8A4A792B-10EE-E6D2-F004-A0DBC0705EC3}"/>
              </a:ext>
            </a:extLst>
          </p:cNvPr>
          <p:cNvGrpSpPr/>
          <p:nvPr/>
        </p:nvGrpSpPr>
        <p:grpSpPr>
          <a:xfrm>
            <a:off x="643475" y="1490131"/>
            <a:ext cx="10993945" cy="5194614"/>
            <a:chOff x="643475" y="1490131"/>
            <a:chExt cx="10993945" cy="5194614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A3ACCDF-06AE-1249-FF20-FA6AD1E43653}"/>
                </a:ext>
              </a:extLst>
            </p:cNvPr>
            <p:cNvCxnSpPr>
              <a:cxnSpLocks/>
              <a:stCxn id="18" idx="3"/>
            </p:cNvCxnSpPr>
            <p:nvPr/>
          </p:nvCxnSpPr>
          <p:spPr>
            <a:xfrm flipV="1">
              <a:off x="4910667" y="5678627"/>
              <a:ext cx="643466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DE36098-80BA-7267-E780-59795EEFCF4C}"/>
                </a:ext>
              </a:extLst>
            </p:cNvPr>
            <p:cNvCxnSpPr>
              <a:stCxn id="18" idx="1"/>
            </p:cNvCxnSpPr>
            <p:nvPr/>
          </p:nvCxnSpPr>
          <p:spPr>
            <a:xfrm flipH="1">
              <a:off x="2133600" y="5678628"/>
              <a:ext cx="8353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9EF5C9A0-D576-1EC7-EAEE-F0AAC9E6C3D0}"/>
                </a:ext>
              </a:extLst>
            </p:cNvPr>
            <p:cNvCxnSpPr>
              <a:cxnSpLocks/>
            </p:cNvCxnSpPr>
            <p:nvPr/>
          </p:nvCxnSpPr>
          <p:spPr>
            <a:xfrm>
              <a:off x="9719730" y="5678627"/>
              <a:ext cx="58699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51206" name="Group 51205">
              <a:extLst>
                <a:ext uri="{FF2B5EF4-FFF2-40B4-BE49-F238E27FC236}">
                  <a16:creationId xmlns:a16="http://schemas.microsoft.com/office/drawing/2014/main" id="{20FDCEBD-B220-7595-A00B-47C35317B588}"/>
                </a:ext>
              </a:extLst>
            </p:cNvPr>
            <p:cNvGrpSpPr/>
            <p:nvPr/>
          </p:nvGrpSpPr>
          <p:grpSpPr>
            <a:xfrm>
              <a:off x="643475" y="1490131"/>
              <a:ext cx="10993945" cy="5194614"/>
              <a:chOff x="643475" y="1490131"/>
              <a:chExt cx="10993945" cy="5194614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FCCC0C37-EDEB-5A37-B55F-512F864D98B0}"/>
                  </a:ext>
                </a:extLst>
              </p:cNvPr>
              <p:cNvSpPr/>
              <p:nvPr/>
            </p:nvSpPr>
            <p:spPr>
              <a:xfrm>
                <a:off x="3443111" y="1490131"/>
                <a:ext cx="970845" cy="383822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start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236182F1-EF23-C9FC-DA97-9EAC84017441}"/>
                  </a:ext>
                </a:extLst>
              </p:cNvPr>
              <p:cNvCxnSpPr>
                <a:cxnSpLocks/>
                <a:stCxn id="2" idx="4"/>
              </p:cNvCxnSpPr>
              <p:nvPr/>
            </p:nvCxnSpPr>
            <p:spPr>
              <a:xfrm>
                <a:off x="3928534" y="1873953"/>
                <a:ext cx="0" cy="3239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" name="Flowchart: Data 5">
                <a:extLst>
                  <a:ext uri="{FF2B5EF4-FFF2-40B4-BE49-F238E27FC236}">
                    <a16:creationId xmlns:a16="http://schemas.microsoft.com/office/drawing/2014/main" id="{D891AF7D-7136-E2CF-A111-551270E44240}"/>
                  </a:ext>
                </a:extLst>
              </p:cNvPr>
              <p:cNvSpPr/>
              <p:nvPr/>
            </p:nvSpPr>
            <p:spPr>
              <a:xfrm>
                <a:off x="3104445" y="3010739"/>
                <a:ext cx="1648173" cy="500099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Get value </a:t>
                </a:r>
              </a:p>
            </p:txBody>
          </p: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592AF136-94E8-2646-1246-4256B26912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8770" y="3535674"/>
                <a:ext cx="0" cy="24835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343DF79D-3D93-D49C-FC64-089DC526D4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39806" y="4902753"/>
                <a:ext cx="0" cy="2748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F36A712B-13A0-D10E-BF34-C05DB824F6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28531" y="2686753"/>
                <a:ext cx="0" cy="3375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47A13A9-69C3-4902-B2E1-D7114C95FA08}"/>
                  </a:ext>
                </a:extLst>
              </p:cNvPr>
              <p:cNvSpPr/>
              <p:nvPr/>
            </p:nvSpPr>
            <p:spPr>
              <a:xfrm>
                <a:off x="3431818" y="2219392"/>
                <a:ext cx="1168387" cy="47413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N=1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9D16F13-2F8F-67D9-4FB1-8A262B5863A4}"/>
                  </a:ext>
                </a:extLst>
              </p:cNvPr>
              <p:cNvSpPr/>
              <p:nvPr/>
            </p:nvSpPr>
            <p:spPr>
              <a:xfrm>
                <a:off x="3265304" y="3784024"/>
                <a:ext cx="1320797" cy="47413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Max=value</a:t>
                </a:r>
              </a:p>
            </p:txBody>
          </p:sp>
          <p:sp>
            <p:nvSpPr>
              <p:cNvPr id="18" name="Diamond 17">
                <a:extLst>
                  <a:ext uri="{FF2B5EF4-FFF2-40B4-BE49-F238E27FC236}">
                    <a16:creationId xmlns:a16="http://schemas.microsoft.com/office/drawing/2014/main" id="{805CE03D-F39E-568C-85D7-0C6AFDEC74D6}"/>
                  </a:ext>
                </a:extLst>
              </p:cNvPr>
              <p:cNvSpPr/>
              <p:nvPr/>
            </p:nvSpPr>
            <p:spPr>
              <a:xfrm>
                <a:off x="2968978" y="5177649"/>
                <a:ext cx="1941689" cy="1001958"/>
              </a:xfrm>
              <a:prstGeom prst="diamond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N&lt;=100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776289D-A613-346D-D5DD-712C136F4D6B}"/>
                  </a:ext>
                </a:extLst>
              </p:cNvPr>
              <p:cNvSpPr/>
              <p:nvPr/>
            </p:nvSpPr>
            <p:spPr>
              <a:xfrm>
                <a:off x="3279408" y="4532477"/>
                <a:ext cx="1320797" cy="47413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N=N+1</a:t>
                </a:r>
              </a:p>
            </p:txBody>
          </p:sp>
          <p:sp>
            <p:nvSpPr>
              <p:cNvPr id="25" name="Flowchart: Data 24">
                <a:extLst>
                  <a:ext uri="{FF2B5EF4-FFF2-40B4-BE49-F238E27FC236}">
                    <a16:creationId xmlns:a16="http://schemas.microsoft.com/office/drawing/2014/main" id="{CE612D47-0EB3-217A-CF35-E6D1766BC24E}"/>
                  </a:ext>
                </a:extLst>
              </p:cNvPr>
              <p:cNvSpPr/>
              <p:nvPr/>
            </p:nvSpPr>
            <p:spPr>
              <a:xfrm>
                <a:off x="643475" y="5428578"/>
                <a:ext cx="1648173" cy="500099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Print max  </a:t>
                </a:r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EF0E2661-1067-FCC3-1CF1-DC50B39E04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42153" y="6055432"/>
                <a:ext cx="0" cy="24835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F502BFEC-04F5-F874-DA44-36B2B0264FF6}"/>
                  </a:ext>
                </a:extLst>
              </p:cNvPr>
              <p:cNvSpPr/>
              <p:nvPr/>
            </p:nvSpPr>
            <p:spPr>
              <a:xfrm>
                <a:off x="956730" y="6300923"/>
                <a:ext cx="970845" cy="383822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End 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3A1C0FB-3C17-6D10-ED3F-FBE7BAC52247}"/>
                  </a:ext>
                </a:extLst>
              </p:cNvPr>
              <p:cNvSpPr txBox="1"/>
              <p:nvPr/>
            </p:nvSpPr>
            <p:spPr>
              <a:xfrm>
                <a:off x="2551289" y="5394711"/>
                <a:ext cx="4176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35CC9A2-9E0F-A56D-0530-32B1649713B0}"/>
                  </a:ext>
                </a:extLst>
              </p:cNvPr>
              <p:cNvSpPr txBox="1"/>
              <p:nvPr/>
            </p:nvSpPr>
            <p:spPr>
              <a:xfrm>
                <a:off x="5017923" y="5309295"/>
                <a:ext cx="4176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Y</a:t>
                </a:r>
              </a:p>
            </p:txBody>
          </p:sp>
          <p:sp>
            <p:nvSpPr>
              <p:cNvPr id="30" name="Flowchart: Data 29">
                <a:extLst>
                  <a:ext uri="{FF2B5EF4-FFF2-40B4-BE49-F238E27FC236}">
                    <a16:creationId xmlns:a16="http://schemas.microsoft.com/office/drawing/2014/main" id="{82E18FF1-42F2-1C61-29CC-DDFC3D6A71D4}"/>
                  </a:ext>
                </a:extLst>
              </p:cNvPr>
              <p:cNvSpPr/>
              <p:nvPr/>
            </p:nvSpPr>
            <p:spPr>
              <a:xfrm>
                <a:off x="5359401" y="5415912"/>
                <a:ext cx="1648173" cy="500099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Get value </a:t>
                </a:r>
              </a:p>
            </p:txBody>
          </p: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B878CC1C-BAE7-2291-DE05-D9BC7829F2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57998" y="5678627"/>
                <a:ext cx="58699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Diamond 33">
                <a:extLst>
                  <a:ext uri="{FF2B5EF4-FFF2-40B4-BE49-F238E27FC236}">
                    <a16:creationId xmlns:a16="http://schemas.microsoft.com/office/drawing/2014/main" id="{9F3E0810-64C6-6214-C34C-EA95647EA1D0}"/>
                  </a:ext>
                </a:extLst>
              </p:cNvPr>
              <p:cNvSpPr/>
              <p:nvPr/>
            </p:nvSpPr>
            <p:spPr>
              <a:xfrm>
                <a:off x="7444989" y="5177649"/>
                <a:ext cx="2274741" cy="1001958"/>
              </a:xfrm>
              <a:prstGeom prst="diamond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</a:t>
                </a:r>
                <a:r>
                  <a:rPr lang="en-US" sz="1600" dirty="0"/>
                  <a:t>max&lt;value </a:t>
                </a:r>
                <a:endParaRPr lang="en-US" dirty="0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40FA506-55A8-1C3E-9DED-76FE2719135A}"/>
                  </a:ext>
                </a:extLst>
              </p:cNvPr>
              <p:cNvSpPr txBox="1"/>
              <p:nvPr/>
            </p:nvSpPr>
            <p:spPr>
              <a:xfrm>
                <a:off x="8156165" y="4718087"/>
                <a:ext cx="417689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/>
                  <a:t>N</a:t>
                </a:r>
              </a:p>
            </p:txBody>
          </p:sp>
          <p:cxnSp>
            <p:nvCxnSpPr>
              <p:cNvPr id="38" name="Connector: Elbow 37">
                <a:extLst>
                  <a:ext uri="{FF2B5EF4-FFF2-40B4-BE49-F238E27FC236}">
                    <a16:creationId xmlns:a16="http://schemas.microsoft.com/office/drawing/2014/main" id="{3ADD6F6B-597A-28FB-D6EC-6CF247EEEDEA}"/>
                  </a:ext>
                </a:extLst>
              </p:cNvPr>
              <p:cNvCxnSpPr/>
              <p:nvPr/>
            </p:nvCxnSpPr>
            <p:spPr>
              <a:xfrm rot="10800000">
                <a:off x="3925703" y="4403186"/>
                <a:ext cx="4656657" cy="735691"/>
              </a:xfrm>
              <a:prstGeom prst="bentConnector3">
                <a:avLst>
                  <a:gd name="adj1" fmla="val 303"/>
                </a:avLst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C00A48F-1572-9759-F6DD-75B224393555}"/>
                  </a:ext>
                </a:extLst>
              </p:cNvPr>
              <p:cNvSpPr/>
              <p:nvPr/>
            </p:nvSpPr>
            <p:spPr>
              <a:xfrm>
                <a:off x="10316623" y="5387373"/>
                <a:ext cx="1320797" cy="47413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Max=value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4187E80-B934-FF78-3BB4-51AB8E43289D}"/>
                  </a:ext>
                </a:extLst>
              </p:cNvPr>
              <p:cNvSpPr txBox="1"/>
              <p:nvPr/>
            </p:nvSpPr>
            <p:spPr>
              <a:xfrm>
                <a:off x="9770467" y="5305567"/>
                <a:ext cx="4176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Y</a:t>
                </a:r>
              </a:p>
            </p:txBody>
          </p:sp>
          <p:cxnSp>
            <p:nvCxnSpPr>
              <p:cNvPr id="43" name="Connector: Elbow 42">
                <a:extLst>
                  <a:ext uri="{FF2B5EF4-FFF2-40B4-BE49-F238E27FC236}">
                    <a16:creationId xmlns:a16="http://schemas.microsoft.com/office/drawing/2014/main" id="{B25C9010-4139-2545-F361-6C1F036F03D1}"/>
                  </a:ext>
                </a:extLst>
              </p:cNvPr>
              <p:cNvCxnSpPr>
                <a:cxnSpLocks/>
                <a:stCxn id="40" idx="0"/>
              </p:cNvCxnSpPr>
              <p:nvPr/>
            </p:nvCxnSpPr>
            <p:spPr>
              <a:xfrm rot="16200000" flipV="1">
                <a:off x="6907103" y="1317453"/>
                <a:ext cx="1071588" cy="7068251"/>
              </a:xfrm>
              <a:prstGeom prst="bentConnector2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C624-BB33-4C73-4FD7-89D2876A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958C355D-323D-E79A-6070-F1CC471AD2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783" y="1328981"/>
            <a:ext cx="9380085" cy="42000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3C5381-85C0-FE60-6B0C-D3DF62850DCF}"/>
              </a:ext>
            </a:extLst>
          </p:cNvPr>
          <p:cNvSpPr txBox="1"/>
          <p:nvPr/>
        </p:nvSpPr>
        <p:spPr>
          <a:xfrm>
            <a:off x="9345181" y="2013068"/>
            <a:ext cx="6235148" cy="261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+ b = 13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- b = 7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* b = 30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/ b = 3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% b = 1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66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Courier New" panose="02070309020205020404" pitchFamily="49" charset="0"/>
              </a:rPr>
              <a:t>/</a:t>
            </a:r>
            <a:r>
              <a:rPr lang="en-US" altLang="en-US"/>
              <a:t> Operator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2327038" cy="551726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C++ division operator (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/)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performs integer division if both operands are integers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13 / 5;    // displays 2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 2 / 4;    // displays 0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If either operand is floating-point, the result is floating-point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13 / 5.0;  //displays 2.6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2.0 / 4;  // displays 0.5</a:t>
            </a:r>
          </a:p>
        </p:txBody>
      </p:sp>
    </p:spTree>
    <p:extLst>
      <p:ext uri="{BB962C8B-B14F-4D97-AF65-F5344CB8AC3E}">
        <p14:creationId xmlns:p14="http://schemas.microsoft.com/office/powerpoint/2010/main" val="6390300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45A42-D8AF-A514-8C1A-4CE1600B4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9B11950-CBE4-B981-1F89-305458A07D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3285" y="281136"/>
            <a:ext cx="9158715" cy="65768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999990-DF0D-6DF9-3D74-706385C40B1F}"/>
              </a:ext>
            </a:extLst>
          </p:cNvPr>
          <p:cNvSpPr txBox="1"/>
          <p:nvPr/>
        </p:nvSpPr>
        <p:spPr>
          <a:xfrm>
            <a:off x="7924799" y="120483"/>
            <a:ext cx="6926317" cy="2517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Integer division 13 / 5 = 2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Floating-point division 13 / 5.0 = 2.6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Floating-point division 13.0 / 5 = 2.6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Floating-point division 13.0 / 5.0 = 2.6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Integer division 2 / 4 = 0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Floating-point division 2.0 / 4 = 0.5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3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>
                <a:latin typeface="Courier New" panose="02070309020205020404" pitchFamily="49" charset="0"/>
              </a:rPr>
              <a:t>%</a:t>
            </a:r>
            <a:r>
              <a:rPr lang="en-US" altLang="en-US"/>
              <a:t> Operator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2192000" cy="57150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C++ modulus operator (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%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) computes the remainder resulting from integer division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9 % 2;   // displays 1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%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requires integers for both operands</a:t>
            </a:r>
          </a:p>
          <a:p>
            <a:pPr lvl="1" eaLnBrk="1" hangingPunct="1">
              <a:spcBef>
                <a:spcPct val="40000"/>
              </a:spcBef>
              <a:buFontTx/>
              <a:buNone/>
            </a:pPr>
            <a:r>
              <a:rPr lang="en-US" altLang="en-US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	</a:t>
            </a: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cout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&lt;&lt; 9 % 2.0; // error</a:t>
            </a:r>
          </a:p>
        </p:txBody>
      </p:sp>
    </p:spTree>
    <p:extLst>
      <p:ext uri="{BB962C8B-B14F-4D97-AF65-F5344CB8AC3E}">
        <p14:creationId xmlns:p14="http://schemas.microsoft.com/office/powerpoint/2010/main" val="37385716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5995-F291-81F1-A7D5-6BD50825B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pic>
        <p:nvPicPr>
          <p:cNvPr id="4" name="Content Placeholder 3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1D0D0B6B-629D-2D1C-49AA-F269C6579B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70" y="1219200"/>
            <a:ext cx="8977879" cy="52478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741D99-FE7A-6071-697C-6C682CFAE749}"/>
              </a:ext>
            </a:extLst>
          </p:cNvPr>
          <p:cNvSpPr txBox="1"/>
          <p:nvPr/>
        </p:nvSpPr>
        <p:spPr>
          <a:xfrm>
            <a:off x="8851195" y="4587665"/>
            <a:ext cx="6235148" cy="1617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Output: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9 % 2 = 1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10 % 3 = 1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15 % 4 = 3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59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Comments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199"/>
            <a:ext cx="12192000" cy="5638799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Are used to document parts of a program.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Are written for persons reading the source code of the program.</a:t>
            </a:r>
          </a:p>
          <a:p>
            <a:pPr lvl="1" eaLnBrk="1" hangingPunct="1"/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Indicate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purpose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of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program.</a:t>
            </a:r>
          </a:p>
          <a:p>
            <a:pPr lvl="1" eaLnBrk="1" hangingPunct="1"/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Describe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use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of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variables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lvl="1" eaLnBrk="1" hangingPunct="1"/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Explain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complex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sections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of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code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Are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ignored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by the </a:t>
            </a:r>
            <a:r>
              <a:rPr lang="en-US" altLang="en-US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compiler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31420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Single-Line Comments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12192000" cy="56388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Begin with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//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and continue to the end of line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length = 12; </a:t>
            </a:r>
            <a:r>
              <a:rPr lang="en-US" altLang="en-US" sz="2000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// length in inches</a:t>
            </a:r>
          </a:p>
          <a:p>
            <a:pPr lvl="1" eaLnBrk="1" hangingPunct="1"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width = 15;  </a:t>
            </a:r>
            <a:r>
              <a:rPr lang="en-US" altLang="en-US" sz="2000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// width in inches</a:t>
            </a:r>
          </a:p>
          <a:p>
            <a:pPr lvl="1" eaLnBrk="1" hangingPunct="1">
              <a:buFontTx/>
              <a:buNone/>
            </a:pPr>
            <a:r>
              <a:rPr lang="en-US" altLang="en-US" b="1" dirty="0" err="1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area;        </a:t>
            </a:r>
            <a:r>
              <a:rPr lang="en-US" altLang="en-US" sz="2000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// calculated area</a:t>
            </a:r>
          </a:p>
          <a:p>
            <a:pPr lvl="1" eaLnBrk="1" hangingPunct="1">
              <a:spcBef>
                <a:spcPct val="7500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// Calculate rectangle area</a:t>
            </a:r>
          </a:p>
          <a:p>
            <a:pPr lvl="1" eaLnBrk="1" hangingPunct="1"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area = length * width;</a:t>
            </a:r>
            <a:r>
              <a:rPr lang="en-US" altLang="en-US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65454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Multi-Line Comments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-1" y="1219200"/>
            <a:ext cx="10787605" cy="468388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Begin with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/*</a:t>
            </a: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 and end with 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span multiple lines 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/*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----------------------------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   Here's a multi-line comment 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  ----------------------------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>
                <a:latin typeface="Times" panose="02020603050405020304" pitchFamily="18" charset="0"/>
                <a:cs typeface="Times" panose="02020603050405020304" pitchFamily="18" charset="0"/>
              </a:rPr>
              <a:t>Can also be used as single-line comments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b="1" dirty="0" err="1">
                <a:latin typeface="Times" panose="02020603050405020304" pitchFamily="18" charset="0"/>
                <a:cs typeface="Times" panose="02020603050405020304" pitchFamily="18" charset="0"/>
              </a:rPr>
              <a:t>int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 area; 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/*</a:t>
            </a:r>
            <a:r>
              <a:rPr lang="en-US" altLang="en-US" b="1" dirty="0">
                <a:latin typeface="Times" panose="02020603050405020304" pitchFamily="18" charset="0"/>
                <a:cs typeface="Times" panose="02020603050405020304" pitchFamily="18" charset="0"/>
              </a:rPr>
              <a:t> Calculated area </a:t>
            </a:r>
            <a:r>
              <a:rPr lang="en-US" altLang="en-US" b="1" dirty="0">
                <a:solidFill>
                  <a:srgbClr val="3D896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39924386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1CEF2E-5A65-1D30-6BD8-FE700F0E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02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A84FEF7-15C4-FFD9-B547-E4F1474A9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701" y="623523"/>
            <a:ext cx="6296659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alt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Chapter 2:</a:t>
            </a:r>
            <a:br>
              <a:rPr lang="en-US" alt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Introduction to C++</a:t>
            </a:r>
            <a:br>
              <a:rPr lang="en-US" alt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" name="Graphic 10" descr="Books">
            <a:extLst>
              <a:ext uri="{FF2B5EF4-FFF2-40B4-BE49-F238E27FC236}">
                <a16:creationId xmlns:a16="http://schemas.microsoft.com/office/drawing/2014/main" id="{ADE6E20E-83BB-CE11-170B-C9C5711C68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0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A501BFE-CCAA-DFE0-0A35-302A28E82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Parts of a C++ Program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E84FD04-B9F3-DBC9-BF12-8084E360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// sample C++ program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#include &lt;iostream&gt;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using namespace std;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main()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{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</a:t>
            </a:r>
            <a:r>
              <a:rPr lang="en-US" altLang="en-US" dirty="0" err="1">
                <a:latin typeface="Courier New" panose="02070309020205020404" pitchFamily="49" charset="0"/>
              </a:rPr>
              <a:t>cout</a:t>
            </a:r>
            <a:r>
              <a:rPr lang="en-US" altLang="en-US" dirty="0">
                <a:latin typeface="Courier New" panose="02070309020205020404" pitchFamily="49" charset="0"/>
              </a:rPr>
              <a:t> &lt;&lt; "Hello, there!";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return 0;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A06072DC-BF0C-6113-8421-8FB7B062C5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1889125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A7416FE3-B47B-BCE4-969C-B1CD01A4C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1660526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A8218"/>
                </a:solidFill>
              </a:rPr>
              <a:t>comment</a:t>
            </a:r>
          </a:p>
        </p:txBody>
      </p:sp>
      <p:sp>
        <p:nvSpPr>
          <p:cNvPr id="6150" name="Line 4">
            <a:extLst>
              <a:ext uri="{FF2B5EF4-FFF2-40B4-BE49-F238E27FC236}">
                <a16:creationId xmlns:a16="http://schemas.microsoft.com/office/drawing/2014/main" id="{4B85B90B-5958-B60D-BE7D-0D47B05FB4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07125" y="2409825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Text Box 5">
            <a:extLst>
              <a:ext uri="{FF2B5EF4-FFF2-40B4-BE49-F238E27FC236}">
                <a16:creationId xmlns:a16="http://schemas.microsoft.com/office/drawing/2014/main" id="{4733624A-49C4-E73A-132F-7DA11A818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6" y="2181225"/>
            <a:ext cx="2860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A8218"/>
                </a:solidFill>
              </a:rPr>
              <a:t>preprocessor directive</a:t>
            </a:r>
          </a:p>
        </p:txBody>
      </p:sp>
      <p:sp>
        <p:nvSpPr>
          <p:cNvPr id="6152" name="Line 4">
            <a:extLst>
              <a:ext uri="{FF2B5EF4-FFF2-40B4-BE49-F238E27FC236}">
                <a16:creationId xmlns:a16="http://schemas.microsoft.com/office/drawing/2014/main" id="{9968D49E-CBD5-F047-4389-46C195DE5D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895600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5">
            <a:extLst>
              <a:ext uri="{FF2B5EF4-FFF2-40B4-BE49-F238E27FC236}">
                <a16:creationId xmlns:a16="http://schemas.microsoft.com/office/drawing/2014/main" id="{76B38F87-82F7-9AA8-A043-DFE08C852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A8218"/>
                </a:solidFill>
              </a:rPr>
              <a:t>which namespace to use</a:t>
            </a:r>
          </a:p>
        </p:txBody>
      </p:sp>
      <p:sp>
        <p:nvSpPr>
          <p:cNvPr id="6154" name="Line 4">
            <a:extLst>
              <a:ext uri="{FF2B5EF4-FFF2-40B4-BE49-F238E27FC236}">
                <a16:creationId xmlns:a16="http://schemas.microsoft.com/office/drawing/2014/main" id="{83D149EE-9788-335E-6E19-1F4EC76C9A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3429000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 Box 5">
            <a:extLst>
              <a:ext uri="{FF2B5EF4-FFF2-40B4-BE49-F238E27FC236}">
                <a16:creationId xmlns:a16="http://schemas.microsoft.com/office/drawing/2014/main" id="{D5832E1C-00B5-6B87-2C3A-2D6F1012E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8913" y="3228975"/>
            <a:ext cx="419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A8218"/>
                </a:solidFill>
              </a:rPr>
              <a:t>beginning of function named </a:t>
            </a:r>
            <a:r>
              <a:rPr lang="en-US" altLang="en-US" sz="2000" dirty="0">
                <a:solidFill>
                  <a:srgbClr val="FA82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sp>
        <p:nvSpPr>
          <p:cNvPr id="6156" name="Line 4">
            <a:extLst>
              <a:ext uri="{FF2B5EF4-FFF2-40B4-BE49-F238E27FC236}">
                <a16:creationId xmlns:a16="http://schemas.microsoft.com/office/drawing/2014/main" id="{69771F99-D139-3A45-E874-EC3D3B60F6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24100" y="3886200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Text Box 5">
            <a:extLst>
              <a:ext uri="{FF2B5EF4-FFF2-40B4-BE49-F238E27FC236}">
                <a16:creationId xmlns:a16="http://schemas.microsoft.com/office/drawing/2014/main" id="{D0C46B16-CDCD-D6DB-F654-D64173058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813" y="3686175"/>
            <a:ext cx="419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A8218"/>
                </a:solidFill>
              </a:rPr>
              <a:t>beginning of block for </a:t>
            </a:r>
            <a:r>
              <a:rPr lang="en-US" altLang="en-US" sz="2000">
                <a:solidFill>
                  <a:srgbClr val="FA82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sp>
        <p:nvSpPr>
          <p:cNvPr id="6158" name="Line 4">
            <a:extLst>
              <a:ext uri="{FF2B5EF4-FFF2-40B4-BE49-F238E27FC236}">
                <a16:creationId xmlns:a16="http://schemas.microsoft.com/office/drawing/2014/main" id="{727274AA-1E99-0F94-A4F1-EE7E75AA3B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66088" y="4414838"/>
            <a:ext cx="2286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Text Box 5">
            <a:extLst>
              <a:ext uri="{FF2B5EF4-FFF2-40B4-BE49-F238E27FC236}">
                <a16:creationId xmlns:a16="http://schemas.microsoft.com/office/drawing/2014/main" id="{E8685949-8B0E-49C5-A1CA-A450EADEC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3900" y="4224338"/>
            <a:ext cx="419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A8218"/>
                </a:solidFill>
              </a:rPr>
              <a:t>output statement</a:t>
            </a:r>
            <a:endParaRPr lang="en-US" altLang="en-US" sz="2000">
              <a:solidFill>
                <a:srgbClr val="FA821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160" name="Line 4">
            <a:extLst>
              <a:ext uri="{FF2B5EF4-FFF2-40B4-BE49-F238E27FC236}">
                <a16:creationId xmlns:a16="http://schemas.microsoft.com/office/drawing/2014/main" id="{FDFB174F-A232-225E-BB4B-6DA32637B8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5688" y="5000625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Text Box 5">
            <a:extLst>
              <a:ext uri="{FF2B5EF4-FFF2-40B4-BE49-F238E27FC236}">
                <a16:creationId xmlns:a16="http://schemas.microsoft.com/office/drawing/2014/main" id="{5184A7B9-C12F-D990-07A3-67857523C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800600"/>
            <a:ext cx="419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A8218"/>
                </a:solidFill>
              </a:rPr>
              <a:t>Send </a:t>
            </a:r>
            <a:r>
              <a:rPr lang="en-US" altLang="en-US" sz="2000">
                <a:solidFill>
                  <a:srgbClr val="FA82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en-US" sz="2000">
                <a:solidFill>
                  <a:srgbClr val="FA8218"/>
                </a:solidFill>
              </a:rPr>
              <a:t> to operating system</a:t>
            </a:r>
            <a:endParaRPr lang="en-US" altLang="en-US" sz="2000">
              <a:solidFill>
                <a:srgbClr val="FA821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162" name="Line 4">
            <a:extLst>
              <a:ext uri="{FF2B5EF4-FFF2-40B4-BE49-F238E27FC236}">
                <a16:creationId xmlns:a16="http://schemas.microsoft.com/office/drawing/2014/main" id="{5BF5A476-8B3D-701C-CE53-E4B21E47CA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24100" y="5486400"/>
            <a:ext cx="914400" cy="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Text Box 5">
            <a:extLst>
              <a:ext uri="{FF2B5EF4-FFF2-40B4-BE49-F238E27FC236}">
                <a16:creationId xmlns:a16="http://schemas.microsoft.com/office/drawing/2014/main" id="{E5C7E971-4845-0C61-0703-755A4419F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814" y="5286375"/>
            <a:ext cx="2617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A8218"/>
                </a:solidFill>
              </a:rPr>
              <a:t>end of block for </a:t>
            </a:r>
            <a:r>
              <a:rPr lang="en-US" altLang="en-US" sz="2000">
                <a:solidFill>
                  <a:srgbClr val="FA82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grpSp>
        <p:nvGrpSpPr>
          <p:cNvPr id="6164" name="Group 28">
            <a:extLst>
              <a:ext uri="{FF2B5EF4-FFF2-40B4-BE49-F238E27FC236}">
                <a16:creationId xmlns:a16="http://schemas.microsoft.com/office/drawing/2014/main" id="{3038219B-94C3-E5C3-8D4B-DE0F6A5453A3}"/>
              </a:ext>
            </a:extLst>
          </p:cNvPr>
          <p:cNvGrpSpPr>
            <a:grpSpLocks/>
          </p:cNvGrpSpPr>
          <p:nvPr/>
        </p:nvGrpSpPr>
        <p:grpSpPr bwMode="auto">
          <a:xfrm>
            <a:off x="6145214" y="4616450"/>
            <a:ext cx="2949575" cy="312738"/>
            <a:chOff x="3216" y="2928"/>
            <a:chExt cx="1858" cy="197"/>
          </a:xfrm>
        </p:grpSpPr>
        <p:sp>
          <p:nvSpPr>
            <p:cNvPr id="6166" name="Line 16">
              <a:extLst>
                <a:ext uri="{FF2B5EF4-FFF2-40B4-BE49-F238E27FC236}">
                  <a16:creationId xmlns:a16="http://schemas.microsoft.com/office/drawing/2014/main" id="{2B9D5FAE-8475-DBC3-24CB-BA9B4D5456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16" y="3024"/>
              <a:ext cx="912" cy="0"/>
            </a:xfrm>
            <a:prstGeom prst="line">
              <a:avLst/>
            </a:prstGeom>
            <a:noFill/>
            <a:ln w="25400">
              <a:solidFill>
                <a:srgbClr val="FA82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Text Box 17">
              <a:extLst>
                <a:ext uri="{FF2B5EF4-FFF2-40B4-BE49-F238E27FC236}">
                  <a16:creationId xmlns:a16="http://schemas.microsoft.com/office/drawing/2014/main" id="{BDFBAF4C-8A53-A72A-B981-10CD49ADF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2928"/>
              <a:ext cx="99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A8218"/>
                  </a:solidFill>
                </a:rPr>
                <a:t>string literal</a:t>
              </a:r>
            </a:p>
          </p:txBody>
        </p:sp>
      </p:grpSp>
      <p:sp>
        <p:nvSpPr>
          <p:cNvPr id="6165" name="Line 16">
            <a:extLst>
              <a:ext uri="{FF2B5EF4-FFF2-40B4-BE49-F238E27FC236}">
                <a16:creationId xmlns:a16="http://schemas.microsoft.com/office/drawing/2014/main" id="{F23332F7-659F-9877-5A1F-F00480C538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45213" y="4548188"/>
            <a:ext cx="0" cy="228600"/>
          </a:xfrm>
          <a:prstGeom prst="line">
            <a:avLst/>
          </a:prstGeom>
          <a:noFill/>
          <a:ln w="25400">
            <a:solidFill>
              <a:srgbClr val="FA82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4C332C4-3BC5-E1DF-F0F1-9DD552495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Special Characters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F87FF6CF-3675-CD7D-22B6-40365EFA1EA9}"/>
              </a:ext>
            </a:extLst>
          </p:cNvPr>
          <p:cNvGraphicFramePr>
            <a:graphicFrameLocks noGrp="1"/>
          </p:cNvGraphicFramePr>
          <p:nvPr/>
        </p:nvGraphicFramePr>
        <p:xfrm>
          <a:off x="106326" y="1371599"/>
          <a:ext cx="12004158" cy="54864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3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8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0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Character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Meaning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3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//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Double slash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Beginning of a comment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#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Pound sign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Beginning of preprocessor directive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3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&lt; &gt;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Open/close brackets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Enclose filename in #include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( 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Open/close parentheses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Used when naming a function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{ }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Open/close brace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Encloses a group of statements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" "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Open/close quotation marks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Encloses string of characters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;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6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Semicolon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End of a programming statement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16" charset="-12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540E893-16CC-F042-1B24-B49AB04D9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dirty="0"/>
              <a:t> Object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D8077ED-39BE-6503-F348-B69458428E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alt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+mj-cs"/>
              </a:rPr>
              <a:t>Displays</a:t>
            </a:r>
            <a:r>
              <a:rPr lang="en-US" altLang="en-US" sz="2200" dirty="0">
                <a:latin typeface="Times New Roman" panose="02020603050405020304" pitchFamily="18" charset="0"/>
                <a:cs typeface="+mj-cs"/>
              </a:rPr>
              <a:t> output on the computer screen</a:t>
            </a:r>
            <a:br>
              <a:rPr lang="en-US" altLang="en-US" sz="2200" dirty="0">
                <a:latin typeface="Times New Roman" panose="02020603050405020304" pitchFamily="18" charset="0"/>
                <a:cs typeface="+mj-cs"/>
              </a:rPr>
            </a:br>
            <a:endParaRPr lang="en-US" altLang="en-US" sz="2200" dirty="0">
              <a:latin typeface="Times New Roman" panose="02020603050405020304" pitchFamily="18" charset="0"/>
              <a:cs typeface="+mj-cs"/>
            </a:endParaRPr>
          </a:p>
          <a:p>
            <a:pPr eaLnBrk="1" hangingPunct="1">
              <a:defRPr/>
            </a:pPr>
            <a:r>
              <a:rPr lang="en-US" altLang="en-US" sz="1900" dirty="0">
                <a:cs typeface="+mj-cs"/>
              </a:rPr>
              <a:t>You use the stream </a:t>
            </a:r>
            <a:r>
              <a:rPr lang="en-US" altLang="en-US" sz="1900" dirty="0">
                <a:solidFill>
                  <a:srgbClr val="0070C0"/>
                </a:solidFill>
                <a:cs typeface="+mj-cs"/>
              </a:rPr>
              <a:t>insertion operator </a:t>
            </a:r>
            <a:r>
              <a:rPr lang="en-US" altLang="en-US" sz="1900" dirty="0">
                <a:latin typeface="Courier New" pitchFamily="-16" charset="0"/>
                <a:cs typeface="+mj-cs"/>
              </a:rPr>
              <a:t>&lt;&lt;</a:t>
            </a:r>
            <a:r>
              <a:rPr lang="en-US" altLang="en-US" sz="1900" dirty="0">
                <a:cs typeface="+mj-cs"/>
              </a:rPr>
              <a:t> to send output to </a:t>
            </a:r>
            <a:r>
              <a:rPr lang="en-US" altLang="en-US" sz="1900" dirty="0" err="1">
                <a:latin typeface="Courier New" pitchFamily="-16" charset="0"/>
                <a:cs typeface="+mj-cs"/>
              </a:rPr>
              <a:t>cout</a:t>
            </a:r>
            <a:r>
              <a:rPr lang="en-US" altLang="en-US" sz="1900" dirty="0">
                <a:cs typeface="+mj-cs"/>
              </a:rPr>
              <a:t>:</a:t>
            </a:r>
            <a:br>
              <a:rPr lang="en-US" altLang="en-US" sz="1900" dirty="0">
                <a:cs typeface="+mj-cs"/>
              </a:rPr>
            </a:br>
            <a:endParaRPr lang="en-US" altLang="en-US" sz="1900" dirty="0">
              <a:cs typeface="+mj-cs"/>
            </a:endParaRPr>
          </a:p>
          <a:p>
            <a:pPr lvl="1" eaLnBrk="1" hangingPunct="1">
              <a:buFontTx/>
              <a:buNone/>
              <a:defRPr/>
            </a:pPr>
            <a:r>
              <a:rPr lang="en-US" altLang="en-US" sz="1900" dirty="0">
                <a:latin typeface="Courier New" pitchFamily="-16" charset="0"/>
                <a:cs typeface="+mj-cs"/>
              </a:rPr>
              <a:t>	</a:t>
            </a:r>
            <a:r>
              <a:rPr lang="en-US" altLang="en-US" sz="1900" dirty="0" err="1">
                <a:latin typeface="Courier New" pitchFamily="-16" charset="0"/>
                <a:cs typeface="+mj-cs"/>
              </a:rPr>
              <a:t>cout</a:t>
            </a:r>
            <a:r>
              <a:rPr lang="en-US" altLang="en-US" sz="1900" dirty="0">
                <a:latin typeface="Courier New" pitchFamily="-16" charset="0"/>
                <a:cs typeface="+mj-cs"/>
              </a:rPr>
              <a:t> &lt;&lt; "Programming is fun!";</a:t>
            </a:r>
            <a:endParaRPr lang="en-US" altLang="en-US" sz="1900" dirty="0">
              <a:cs typeface="+mj-cs"/>
            </a:endParaRPr>
          </a:p>
          <a:p>
            <a:pPr eaLnBrk="1" hangingPunct="1">
              <a:lnSpc>
                <a:spcPct val="90000"/>
              </a:lnSpc>
            </a:pPr>
            <a:endParaRPr lang="ar-EG" altLang="en-US" sz="1900" dirty="0">
              <a:latin typeface="Times New Roman" panose="02020603050405020304" pitchFamily="18" charset="0"/>
              <a:cs typeface="+mj-cs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Can be used to send more than one item to </a:t>
            </a:r>
            <a:r>
              <a:rPr lang="en-US" altLang="en-US" sz="1900" dirty="0" err="1">
                <a:latin typeface="Times New Roman" panose="02020603050405020304" pitchFamily="18" charset="0"/>
                <a:cs typeface="+mj-cs"/>
              </a:rPr>
              <a:t>cout</a:t>
            </a: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:</a:t>
            </a:r>
            <a:br>
              <a:rPr lang="en-US" altLang="en-US" sz="1900" dirty="0">
                <a:latin typeface="Times New Roman" panose="02020603050405020304" pitchFamily="18" charset="0"/>
                <a:cs typeface="+mj-cs"/>
              </a:rPr>
            </a:br>
            <a:endParaRPr lang="en-US" altLang="en-US" sz="1900" dirty="0">
              <a:latin typeface="Times New Roman" panose="02020603050405020304" pitchFamily="18" charset="0"/>
              <a:cs typeface="+mj-cs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	</a:t>
            </a:r>
            <a:r>
              <a:rPr lang="en-US" altLang="en-US" sz="1900" dirty="0" err="1">
                <a:latin typeface="Times New Roman" panose="02020603050405020304" pitchFamily="18" charset="0"/>
                <a:cs typeface="+mj-cs"/>
              </a:rPr>
              <a:t>cout</a:t>
            </a: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 &lt;&lt; "Hello " &lt;&lt; "there!";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altLang="en-US" sz="1900" dirty="0">
              <a:latin typeface="Times New Roman" panose="02020603050405020304" pitchFamily="18" charset="0"/>
              <a:cs typeface="+mj-cs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Or:</a:t>
            </a:r>
            <a:br>
              <a:rPr lang="en-US" altLang="en-US" sz="1900" dirty="0">
                <a:latin typeface="Times New Roman" panose="02020603050405020304" pitchFamily="18" charset="0"/>
                <a:cs typeface="+mj-cs"/>
              </a:rPr>
            </a:b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	</a:t>
            </a:r>
            <a:r>
              <a:rPr lang="en-US" altLang="en-US" sz="1900" dirty="0" err="1">
                <a:latin typeface="Times New Roman" panose="02020603050405020304" pitchFamily="18" charset="0"/>
                <a:cs typeface="+mj-cs"/>
              </a:rPr>
              <a:t>cout</a:t>
            </a: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 &lt;&lt; "Hello ";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	</a:t>
            </a:r>
            <a:r>
              <a:rPr lang="ar-EG" altLang="en-US" sz="1900" dirty="0">
                <a:latin typeface="Times New Roman" panose="02020603050405020304" pitchFamily="18" charset="0"/>
                <a:cs typeface="+mj-cs"/>
              </a:rPr>
              <a:t>    </a:t>
            </a:r>
            <a:r>
              <a:rPr lang="en-US" altLang="en-US" sz="1900" dirty="0" err="1">
                <a:latin typeface="Times New Roman" panose="02020603050405020304" pitchFamily="18" charset="0"/>
                <a:cs typeface="+mj-cs"/>
              </a:rPr>
              <a:t>cout</a:t>
            </a:r>
            <a:r>
              <a:rPr lang="en-US" altLang="en-US" sz="1900" dirty="0">
                <a:latin typeface="Times New Roman" panose="02020603050405020304" pitchFamily="18" charset="0"/>
                <a:cs typeface="+mj-cs"/>
              </a:rPr>
              <a:t> &lt;&lt; "there!";</a:t>
            </a:r>
          </a:p>
          <a:p>
            <a:r>
              <a:rPr lang="en-US" altLang="en-US" sz="1900" dirty="0">
                <a:cs typeface="+mj-cs"/>
              </a:rPr>
              <a:t>This produces one line of output:</a:t>
            </a:r>
            <a:br>
              <a:rPr lang="en-US" altLang="en-US" sz="1900" dirty="0">
                <a:cs typeface="+mj-cs"/>
              </a:rPr>
            </a:br>
            <a:br>
              <a:rPr lang="en-US" altLang="en-US" sz="1900" dirty="0">
                <a:cs typeface="+mj-cs"/>
              </a:rPr>
            </a:br>
            <a:r>
              <a:rPr lang="ar-EG" altLang="en-US" sz="1900" dirty="0">
                <a:cs typeface="+mj-cs"/>
              </a:rPr>
              <a:t>    </a:t>
            </a:r>
            <a:r>
              <a:rPr lang="en-US" altLang="en-US" sz="1900" dirty="0" err="1">
                <a:latin typeface="Courier New" panose="02070309020205020404" pitchFamily="49" charset="0"/>
                <a:cs typeface="+mj-cs"/>
              </a:rPr>
              <a:t>cout</a:t>
            </a:r>
            <a:r>
              <a:rPr lang="en-US" altLang="en-US" sz="1900" dirty="0">
                <a:latin typeface="Courier New" panose="02070309020205020404" pitchFamily="49" charset="0"/>
                <a:cs typeface="+mj-cs"/>
              </a:rPr>
              <a:t> &lt;&lt; "Programming is ";</a:t>
            </a:r>
            <a:br>
              <a:rPr lang="en-US" altLang="en-US" sz="1900" dirty="0">
                <a:latin typeface="Courier New" panose="02070309020205020404" pitchFamily="49" charset="0"/>
                <a:cs typeface="+mj-cs"/>
              </a:rPr>
            </a:br>
            <a:r>
              <a:rPr lang="ar-EG" altLang="en-US" sz="1900" dirty="0">
                <a:latin typeface="Courier New" panose="02070309020205020404" pitchFamily="49" charset="0"/>
                <a:cs typeface="+mj-cs"/>
              </a:rPr>
              <a:t>    </a:t>
            </a:r>
            <a:r>
              <a:rPr lang="en-US" altLang="en-US" sz="1900" dirty="0" err="1">
                <a:latin typeface="Courier New" panose="02070309020205020404" pitchFamily="49" charset="0"/>
                <a:cs typeface="+mj-cs"/>
              </a:rPr>
              <a:t>cout</a:t>
            </a:r>
            <a:r>
              <a:rPr lang="en-US" altLang="en-US" sz="1900" dirty="0">
                <a:latin typeface="Courier New" panose="02070309020205020404" pitchFamily="49" charset="0"/>
                <a:cs typeface="+mj-cs"/>
              </a:rPr>
              <a:t> &lt;&lt; "fun!";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7089</TotalTime>
  <Words>2339</Words>
  <Application>Microsoft Office PowerPoint</Application>
  <PresentationFormat>Widescreen</PresentationFormat>
  <Paragraphs>453</Paragraphs>
  <Slides>58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8" baseType="lpstr">
      <vt:lpstr>Agency FB</vt:lpstr>
      <vt:lpstr>Aptos</vt:lpstr>
      <vt:lpstr>Aptos Display</vt:lpstr>
      <vt:lpstr>Arial</vt:lpstr>
      <vt:lpstr>Calibri</vt:lpstr>
      <vt:lpstr>Courier New</vt:lpstr>
      <vt:lpstr>Times</vt:lpstr>
      <vt:lpstr>Times New Roman</vt:lpstr>
      <vt:lpstr>Wingdings</vt:lpstr>
      <vt:lpstr>Office Theme</vt:lpstr>
      <vt:lpstr>Fundamental Of Structured Programming Lecture 3  </vt:lpstr>
      <vt:lpstr>PowerPoint Presentation</vt:lpstr>
      <vt:lpstr>Lectures References</vt:lpstr>
      <vt:lpstr>Course Materials</vt:lpstr>
      <vt:lpstr>Assignments</vt:lpstr>
      <vt:lpstr>Chapter 2: Introduction to C++ </vt:lpstr>
      <vt:lpstr>The Parts of a C++ Program</vt:lpstr>
      <vt:lpstr>Special Characters</vt:lpstr>
      <vt:lpstr>The cout Object</vt:lpstr>
      <vt:lpstr>The endl Manipulator</vt:lpstr>
      <vt:lpstr>Example about endl </vt:lpstr>
      <vt:lpstr>Example about endl </vt:lpstr>
      <vt:lpstr>The \n Escape Sequence</vt:lpstr>
      <vt:lpstr>Example </vt:lpstr>
      <vt:lpstr>Example </vt:lpstr>
      <vt:lpstr>Escape Sequences – More Control Over Output</vt:lpstr>
      <vt:lpstr>The #include Directive</vt:lpstr>
      <vt:lpstr>Variables and Literals</vt:lpstr>
      <vt:lpstr>Literals</vt:lpstr>
      <vt:lpstr>Identifiers</vt:lpstr>
      <vt:lpstr>Multi-word Variable Names</vt:lpstr>
      <vt:lpstr>Valid and Invalid Identifiers</vt:lpstr>
      <vt:lpstr>Assignment Statement</vt:lpstr>
      <vt:lpstr>Example </vt:lpstr>
      <vt:lpstr>Example </vt:lpstr>
      <vt:lpstr>Data types </vt:lpstr>
      <vt:lpstr>Data Types</vt:lpstr>
      <vt:lpstr>Integer Data Types</vt:lpstr>
      <vt:lpstr>Signed vs. Unsigned Integers</vt:lpstr>
      <vt:lpstr>Example </vt:lpstr>
      <vt:lpstr>Floating-point data types</vt:lpstr>
      <vt:lpstr>Example </vt:lpstr>
      <vt:lpstr>The char Data Type</vt:lpstr>
      <vt:lpstr>Example </vt:lpstr>
      <vt:lpstr>Character Literal</vt:lpstr>
      <vt:lpstr>String Literals</vt:lpstr>
      <vt:lpstr>A character or a string literal?</vt:lpstr>
      <vt:lpstr>The C++ string Class</vt:lpstr>
      <vt:lpstr>Example </vt:lpstr>
      <vt:lpstr>Example </vt:lpstr>
      <vt:lpstr>The bool Data Type</vt:lpstr>
      <vt:lpstr>Example </vt:lpstr>
      <vt:lpstr>Determining the Size of a Data Type</vt:lpstr>
      <vt:lpstr>Example </vt:lpstr>
      <vt:lpstr>More on Variable Assignments and Initialization</vt:lpstr>
      <vt:lpstr>Variable Assignment vs. Initialization</vt:lpstr>
      <vt:lpstr>Example </vt:lpstr>
      <vt:lpstr>Arithmetic Operators</vt:lpstr>
      <vt:lpstr>Binary Arithmetic Operators</vt:lpstr>
      <vt:lpstr>Example </vt:lpstr>
      <vt:lpstr>/ Operator</vt:lpstr>
      <vt:lpstr>Example </vt:lpstr>
      <vt:lpstr> % Operator</vt:lpstr>
      <vt:lpstr>Example </vt:lpstr>
      <vt:lpstr>Comments</vt:lpstr>
      <vt:lpstr>Single-Line Comments</vt:lpstr>
      <vt:lpstr>Multi-Line Comments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Of Structured Programming Lecture 3  </dc:title>
  <dc:creator>naglaa fatfey</dc:creator>
  <cp:lastModifiedBy>Ahmed Yousry</cp:lastModifiedBy>
  <cp:revision>176</cp:revision>
  <dcterms:created xsi:type="dcterms:W3CDTF">2024-09-27T09:13:16Z</dcterms:created>
  <dcterms:modified xsi:type="dcterms:W3CDTF">2025-10-16T11:26:59Z</dcterms:modified>
</cp:coreProperties>
</file>